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  <p:sldMasterId id="2147484296" r:id="rId2"/>
  </p:sldMasterIdLst>
  <p:notesMasterIdLst>
    <p:notesMasterId r:id="rId21"/>
  </p:notesMasterIdLst>
  <p:handoutMasterIdLst>
    <p:handoutMasterId r:id="rId22"/>
  </p:handoutMasterIdLst>
  <p:sldIdLst>
    <p:sldId id="979" r:id="rId3"/>
    <p:sldId id="980" r:id="rId4"/>
    <p:sldId id="604" r:id="rId5"/>
    <p:sldId id="987" r:id="rId6"/>
    <p:sldId id="434" r:id="rId7"/>
    <p:sldId id="1002" r:id="rId8"/>
    <p:sldId id="809" r:id="rId9"/>
    <p:sldId id="730" r:id="rId10"/>
    <p:sldId id="842" r:id="rId11"/>
    <p:sldId id="1001" r:id="rId12"/>
    <p:sldId id="901" r:id="rId13"/>
    <p:sldId id="923" r:id="rId14"/>
    <p:sldId id="933" r:id="rId15"/>
    <p:sldId id="951" r:id="rId16"/>
    <p:sldId id="970" r:id="rId17"/>
    <p:sldId id="839" r:id="rId18"/>
    <p:sldId id="427" r:id="rId19"/>
    <p:sldId id="428" r:id="rId20"/>
  </p:sldIdLst>
  <p:sldSz cx="9144000" cy="6858000" type="screen4x3"/>
  <p:notesSz cx="7104063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224">
          <p15:clr>
            <a:srgbClr val="A4A3A4"/>
          </p15:clr>
        </p15:guide>
        <p15:guide id="4" pos="223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VN Prasad" initials="L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0FF"/>
    <a:srgbClr val="C1E0FF"/>
    <a:srgbClr val="FBF1B3"/>
    <a:srgbClr val="FFFFCC"/>
    <a:srgbClr val="EBF0F2"/>
    <a:srgbClr val="D5DFE4"/>
    <a:srgbClr val="009900"/>
    <a:srgbClr val="2F71A2"/>
    <a:srgbClr val="2F7184"/>
    <a:srgbClr val="5BB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E171933-4619-4E11-9A3F-F7608DF75F8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20" autoAdjust="0"/>
    <p:restoredTop sz="98387" autoAdjust="0"/>
  </p:normalViewPr>
  <p:slideViewPr>
    <p:cSldViewPr>
      <p:cViewPr varScale="1">
        <p:scale>
          <a:sx n="64" d="100"/>
          <a:sy n="64" d="100"/>
        </p:scale>
        <p:origin x="106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22"/>
    </p:cViewPr>
  </p:sorterViewPr>
  <p:notesViewPr>
    <p:cSldViewPr>
      <p:cViewPr varScale="1">
        <p:scale>
          <a:sx n="52" d="100"/>
          <a:sy n="52" d="100"/>
        </p:scale>
        <p:origin x="-2832" y="-108"/>
      </p:cViewPr>
      <p:guideLst>
        <p:guide orient="horz" pos="2880"/>
        <p:guide pos="2160"/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6FC843-D176-4CA3-B60E-548B3EBF674A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E92C7F21-6748-473F-864B-8050EDC0773F}">
      <dgm:prSet phldrT="[Text]" custT="1"/>
      <dgm:spPr/>
      <dgm:t>
        <a:bodyPr/>
        <a:lstStyle/>
        <a:p>
          <a:r>
            <a:rPr lang="en-US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History and Growth </a:t>
          </a:r>
          <a:r>
            <a:rPr lang="en-US" sz="2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Font: Calibri, Size: 20, Style: Bold</a:t>
          </a:r>
          <a:r>
            <a:rPr lang="en-US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 </a:t>
          </a:r>
        </a:p>
      </dgm:t>
    </dgm:pt>
    <dgm:pt modelId="{DD70C91E-3861-4FA9-A061-09BF811DFE8B}" type="parTrans" cxnId="{641888ED-3287-4DD7-8724-C296C6B9CDF5}">
      <dgm:prSet/>
      <dgm:spPr/>
      <dgm:t>
        <a:bodyPr/>
        <a:lstStyle/>
        <a:p>
          <a:endParaRPr lang="en-US" sz="2000" b="1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gm:t>
    </dgm:pt>
    <dgm:pt modelId="{B18E7895-DB77-4554-8171-6F91AE011CE9}" type="sibTrans" cxnId="{641888ED-3287-4DD7-8724-C296C6B9CDF5}">
      <dgm:prSet/>
      <dgm:spPr/>
      <dgm:t>
        <a:bodyPr/>
        <a:lstStyle/>
        <a:p>
          <a:endParaRPr lang="en-US" sz="2000" b="1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gm:t>
    </dgm:pt>
    <dgm:pt modelId="{7FE4F337-3EE4-4FE2-B0F9-2C40E9F08C0C}">
      <dgm:prSet custT="1"/>
      <dgm:spPr/>
      <dgm:t>
        <a:bodyPr/>
        <a:lstStyle/>
        <a:p>
          <a:r>
            <a:rPr lang="en-US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Vision, Mission, Affiliations and Accreditation </a:t>
          </a:r>
        </a:p>
      </dgm:t>
    </dgm:pt>
    <dgm:pt modelId="{C39D2352-3CAA-4103-86AF-EAE8E15219F1}" type="parTrans" cxnId="{BA77F0C4-91B3-492C-AB5F-4B15A182E8B5}">
      <dgm:prSet/>
      <dgm:spPr/>
      <dgm:t>
        <a:bodyPr/>
        <a:lstStyle/>
        <a:p>
          <a:endParaRPr lang="en-US" sz="2000" b="1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gm:t>
    </dgm:pt>
    <dgm:pt modelId="{B8F9E9E9-B4EB-4A89-9FE8-09F363C54975}" type="sibTrans" cxnId="{BA77F0C4-91B3-492C-AB5F-4B15A182E8B5}">
      <dgm:prSet/>
      <dgm:spPr/>
      <dgm:t>
        <a:bodyPr/>
        <a:lstStyle/>
        <a:p>
          <a:endParaRPr lang="en-US" sz="2000" b="1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gm:t>
    </dgm:pt>
    <dgm:pt modelId="{911A7280-4072-462B-AA29-827CB64AB25F}">
      <dgm:prSet custT="1"/>
      <dgm:spPr/>
      <dgm:t>
        <a:bodyPr/>
        <a:lstStyle/>
        <a:p>
          <a:r>
            <a:rPr lang="en-US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Administrative Structure</a:t>
          </a:r>
        </a:p>
      </dgm:t>
    </dgm:pt>
    <dgm:pt modelId="{97BD27A7-49F5-4C81-A675-F89D0988FC82}" type="parTrans" cxnId="{AA7AD69C-BDAC-4154-9D1C-012D88D65455}">
      <dgm:prSet/>
      <dgm:spPr/>
      <dgm:t>
        <a:bodyPr/>
        <a:lstStyle/>
        <a:p>
          <a:endParaRPr lang="en-US" sz="2000" b="1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gm:t>
    </dgm:pt>
    <dgm:pt modelId="{223E3091-56F7-4A44-AED8-403A062A1E17}" type="sibTrans" cxnId="{AA7AD69C-BDAC-4154-9D1C-012D88D65455}">
      <dgm:prSet/>
      <dgm:spPr/>
      <dgm:t>
        <a:bodyPr/>
        <a:lstStyle/>
        <a:p>
          <a:endParaRPr lang="en-US" sz="2000" b="1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gm:t>
    </dgm:pt>
    <dgm:pt modelId="{3390C568-5A98-4116-B34C-7C31C3F721FC}">
      <dgm:prSet custT="1"/>
      <dgm:spPr/>
      <dgm:t>
        <a:bodyPr/>
        <a:lstStyle/>
        <a:p>
          <a:r>
            <a:rPr lang="en-US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Human Resources and Achievements</a:t>
          </a:r>
        </a:p>
      </dgm:t>
    </dgm:pt>
    <dgm:pt modelId="{FDF8DF89-DC83-4150-A1F0-246E80BC2D44}" type="parTrans" cxnId="{248A3457-9338-4CA5-8DA6-A1E1FB8F6BD7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gm:t>
    </dgm:pt>
    <dgm:pt modelId="{1C9F2AF1-1168-4B33-AF90-B1C31EE0E76C}" type="sibTrans" cxnId="{248A3457-9338-4CA5-8DA6-A1E1FB8F6BD7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gm:t>
    </dgm:pt>
    <dgm:pt modelId="{7AAB7C32-D797-4D02-AD60-289190076CFD}">
      <dgm:prSet custT="1"/>
      <dgm:spPr/>
      <dgm:t>
        <a:bodyPr/>
        <a:lstStyle/>
        <a:p>
          <a:r>
            <a:rPr lang="en-US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Future Planning and Strategies for Implementation</a:t>
          </a:r>
        </a:p>
      </dgm:t>
    </dgm:pt>
    <dgm:pt modelId="{9C7B5326-8873-4F62-AE2B-2C61E30E262C}" type="parTrans" cxnId="{B3D09CE2-8DA5-43A7-AA7F-36B708B5E0E4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gm:t>
    </dgm:pt>
    <dgm:pt modelId="{061E2260-77B3-41C2-9E85-4E736AD2FA24}" type="sibTrans" cxnId="{B3D09CE2-8DA5-43A7-AA7F-36B708B5E0E4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gm:t>
    </dgm:pt>
    <dgm:pt modelId="{F6DE01FE-736B-4879-A451-E5355F3DBF4F}">
      <dgm:prSet custT="1"/>
      <dgm:spPr/>
      <dgm:t>
        <a:bodyPr/>
        <a:lstStyle/>
        <a:p>
          <a:r>
            <a:rPr lang="en-IN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Research &amp; Innovation</a:t>
          </a:r>
          <a:endParaRPr lang="en-US" sz="2000" b="1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gm:t>
    </dgm:pt>
    <dgm:pt modelId="{0AB6B15A-0F40-4E3E-A86D-CD79CEA8FCC4}" type="parTrans" cxnId="{3A572E7C-7551-40D6-A7A0-D5B6BD71E055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gm:t>
    </dgm:pt>
    <dgm:pt modelId="{8742F77A-79F0-4726-9BA0-94D75EB69F81}" type="sibTrans" cxnId="{3A572E7C-7551-40D6-A7A0-D5B6BD71E055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gm:t>
    </dgm:pt>
    <dgm:pt modelId="{9732D76D-2188-4913-9D5D-8BB131D14D15}">
      <dgm:prSet custT="1"/>
      <dgm:spPr/>
      <dgm:t>
        <a:bodyPr/>
        <a:lstStyle/>
        <a:p>
          <a:r>
            <a:rPr lang="en-IN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Financial and Physical Resources</a:t>
          </a:r>
          <a:endParaRPr lang="en-US" sz="2000" b="1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gm:t>
    </dgm:pt>
    <dgm:pt modelId="{AEE3C0B7-5113-482D-9116-EDDA53FD9895}" type="parTrans" cxnId="{156195B7-CB8F-4203-9C70-EA245FA3BD65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gm:t>
    </dgm:pt>
    <dgm:pt modelId="{3D83767E-53B9-4003-9C6A-51424B94B1D0}" type="sibTrans" cxnId="{156195B7-CB8F-4203-9C70-EA245FA3BD65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gm:t>
    </dgm:pt>
    <dgm:pt modelId="{936F2049-2FF2-4405-BB91-7EA1B7095296}">
      <dgm:prSet custT="1"/>
      <dgm:spPr/>
      <dgm:t>
        <a:bodyPr/>
        <a:lstStyle/>
        <a:p>
          <a:r>
            <a:rPr lang="en-IN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Infrastructure</a:t>
          </a:r>
          <a:endParaRPr lang="en-US" sz="2000" b="1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gm:t>
    </dgm:pt>
    <dgm:pt modelId="{89395B3C-67C2-4AC4-93A5-2A466F94779E}" type="parTrans" cxnId="{9C1F0756-431B-43D2-88A1-ACF1A97056C6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gm:t>
    </dgm:pt>
    <dgm:pt modelId="{3998D5C1-C982-442B-AAE8-9A6C1E25BC20}" type="sibTrans" cxnId="{9C1F0756-431B-43D2-88A1-ACF1A97056C6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gm:t>
    </dgm:pt>
    <dgm:pt modelId="{CDDEA6DD-2ACA-4C5B-A61A-E8C76DDE7F7E}">
      <dgm:prSet custT="1"/>
      <dgm:spPr/>
      <dgm:t>
        <a:bodyPr/>
        <a:lstStyle/>
        <a:p>
          <a:r>
            <a:rPr lang="en-IN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Placement and Student Activities / Higher Studies / Achievements</a:t>
          </a:r>
          <a:endParaRPr lang="en-US" sz="2000" b="1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gm:t>
    </dgm:pt>
    <dgm:pt modelId="{3F2943B9-61CC-41DA-9CCD-E3E771C37D16}" type="parTrans" cxnId="{9463D033-32D5-45EB-A985-217954421866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gm:t>
    </dgm:pt>
    <dgm:pt modelId="{4CF8B0A2-42DA-4A7D-BBF3-FDBB9135C2BD}" type="sibTrans" cxnId="{9463D033-32D5-45EB-A985-217954421866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gm:t>
    </dgm:pt>
    <dgm:pt modelId="{A7CACE1B-64F0-4122-8E49-19B9E2A727FF}">
      <dgm:prSet custT="1"/>
      <dgm:spPr/>
      <dgm:t>
        <a:bodyPr/>
        <a:lstStyle/>
        <a:p>
          <a:r>
            <a:rPr lang="en-IN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Implementation of Outcome Based Education</a:t>
          </a:r>
          <a:endParaRPr lang="en-US" sz="2000" b="1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gm:t>
    </dgm:pt>
    <dgm:pt modelId="{546BBA2F-0DD6-44D3-BBDD-99EC328EE22A}" type="parTrans" cxnId="{1E13A5A8-E9D0-41CC-855B-6067AEE59B66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gm:t>
    </dgm:pt>
    <dgm:pt modelId="{F21C4CF7-3575-44B8-88BE-C0CB55BC6AFA}" type="sibTrans" cxnId="{1E13A5A8-E9D0-41CC-855B-6067AEE59B66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gm:t>
    </dgm:pt>
    <dgm:pt modelId="{F6CC0AD4-CC72-4410-B3FD-42F3DE8A34C4}">
      <dgm:prSet custT="1"/>
      <dgm:spPr/>
      <dgm:t>
        <a:bodyPr/>
        <a:lstStyle/>
        <a:p>
          <a:r>
            <a:rPr lang="en-IN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Overall Improvement Since last Accreditation</a:t>
          </a:r>
          <a:endParaRPr lang="en-US" sz="2000" b="1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gm:t>
    </dgm:pt>
    <dgm:pt modelId="{E4DA0E1F-15B0-478B-BDB8-84A8B0C3321D}" type="parTrans" cxnId="{5F691D32-94D2-407B-80FD-D29C7B69BE2B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gm:t>
    </dgm:pt>
    <dgm:pt modelId="{47A240E5-F920-4730-AFCD-9EBD474178B9}" type="sibTrans" cxnId="{5F691D32-94D2-407B-80FD-D29C7B69BE2B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gm:t>
    </dgm:pt>
    <dgm:pt modelId="{B6F2E21B-7131-401F-A28B-90C704BC1F04}" type="pres">
      <dgm:prSet presAssocID="{5C6FC843-D176-4CA3-B60E-548B3EBF674A}" presName="linear" presStyleCnt="0">
        <dgm:presLayoutVars>
          <dgm:animLvl val="lvl"/>
          <dgm:resizeHandles val="exact"/>
        </dgm:presLayoutVars>
      </dgm:prSet>
      <dgm:spPr/>
    </dgm:pt>
    <dgm:pt modelId="{9C79681F-16C7-4871-BC82-515FB0277C79}" type="pres">
      <dgm:prSet presAssocID="{E92C7F21-6748-473F-864B-8050EDC0773F}" presName="parentText" presStyleLbl="node1" presStyleIdx="0" presStyleCnt="11">
        <dgm:presLayoutVars>
          <dgm:chMax val="0"/>
          <dgm:bulletEnabled val="1"/>
        </dgm:presLayoutVars>
      </dgm:prSet>
      <dgm:spPr/>
    </dgm:pt>
    <dgm:pt modelId="{14BEF513-19FA-4AEA-9EB3-D33B449E25E5}" type="pres">
      <dgm:prSet presAssocID="{B18E7895-DB77-4554-8171-6F91AE011CE9}" presName="spacer" presStyleCnt="0"/>
      <dgm:spPr/>
    </dgm:pt>
    <dgm:pt modelId="{E36DF0D8-0694-4CF7-92F3-9548BDB7343B}" type="pres">
      <dgm:prSet presAssocID="{7FE4F337-3EE4-4FE2-B0F9-2C40E9F08C0C}" presName="parentText" presStyleLbl="node1" presStyleIdx="1" presStyleCnt="11">
        <dgm:presLayoutVars>
          <dgm:chMax val="0"/>
          <dgm:bulletEnabled val="1"/>
        </dgm:presLayoutVars>
      </dgm:prSet>
      <dgm:spPr/>
    </dgm:pt>
    <dgm:pt modelId="{13402ABD-211C-4359-B2FB-CC597980512A}" type="pres">
      <dgm:prSet presAssocID="{B8F9E9E9-B4EB-4A89-9FE8-09F363C54975}" presName="spacer" presStyleCnt="0"/>
      <dgm:spPr/>
    </dgm:pt>
    <dgm:pt modelId="{344229B9-17E4-4CE4-80BC-ED9E8758D009}" type="pres">
      <dgm:prSet presAssocID="{911A7280-4072-462B-AA29-827CB64AB25F}" presName="parentText" presStyleLbl="node1" presStyleIdx="2" presStyleCnt="11">
        <dgm:presLayoutVars>
          <dgm:chMax val="0"/>
          <dgm:bulletEnabled val="1"/>
        </dgm:presLayoutVars>
      </dgm:prSet>
      <dgm:spPr/>
    </dgm:pt>
    <dgm:pt modelId="{029D31F9-067D-4E3E-A95A-30F364A096A4}" type="pres">
      <dgm:prSet presAssocID="{223E3091-56F7-4A44-AED8-403A062A1E17}" presName="spacer" presStyleCnt="0"/>
      <dgm:spPr/>
    </dgm:pt>
    <dgm:pt modelId="{3EDE4492-33D8-4C61-AA91-57CF77B64362}" type="pres">
      <dgm:prSet presAssocID="{3390C568-5A98-4116-B34C-7C31C3F721FC}" presName="parentText" presStyleLbl="node1" presStyleIdx="3" presStyleCnt="11">
        <dgm:presLayoutVars>
          <dgm:chMax val="0"/>
          <dgm:bulletEnabled val="1"/>
        </dgm:presLayoutVars>
      </dgm:prSet>
      <dgm:spPr/>
    </dgm:pt>
    <dgm:pt modelId="{44398D28-1D13-4F90-ADA0-882187101C00}" type="pres">
      <dgm:prSet presAssocID="{1C9F2AF1-1168-4B33-AF90-B1C31EE0E76C}" presName="spacer" presStyleCnt="0"/>
      <dgm:spPr/>
    </dgm:pt>
    <dgm:pt modelId="{9A92CA74-9BFE-486A-B1C6-A5D00A622484}" type="pres">
      <dgm:prSet presAssocID="{F6DE01FE-736B-4879-A451-E5355F3DBF4F}" presName="parentText" presStyleLbl="node1" presStyleIdx="4" presStyleCnt="11">
        <dgm:presLayoutVars>
          <dgm:chMax val="0"/>
          <dgm:bulletEnabled val="1"/>
        </dgm:presLayoutVars>
      </dgm:prSet>
      <dgm:spPr/>
    </dgm:pt>
    <dgm:pt modelId="{CEDF72CA-C177-4E6E-8DDE-2E4572EAD495}" type="pres">
      <dgm:prSet presAssocID="{8742F77A-79F0-4726-9BA0-94D75EB69F81}" presName="spacer" presStyleCnt="0"/>
      <dgm:spPr/>
    </dgm:pt>
    <dgm:pt modelId="{B7FCECCF-2C6A-48CD-B3B6-14E4947337F5}" type="pres">
      <dgm:prSet presAssocID="{9732D76D-2188-4913-9D5D-8BB131D14D15}" presName="parentText" presStyleLbl="node1" presStyleIdx="5" presStyleCnt="11">
        <dgm:presLayoutVars>
          <dgm:chMax val="0"/>
          <dgm:bulletEnabled val="1"/>
        </dgm:presLayoutVars>
      </dgm:prSet>
      <dgm:spPr/>
    </dgm:pt>
    <dgm:pt modelId="{68EDB403-89B8-41EB-B722-CFC681BDB09B}" type="pres">
      <dgm:prSet presAssocID="{3D83767E-53B9-4003-9C6A-51424B94B1D0}" presName="spacer" presStyleCnt="0"/>
      <dgm:spPr/>
    </dgm:pt>
    <dgm:pt modelId="{687CB0D8-575F-4DA4-942D-978C21F8C3D6}" type="pres">
      <dgm:prSet presAssocID="{936F2049-2FF2-4405-BB91-7EA1B7095296}" presName="parentText" presStyleLbl="node1" presStyleIdx="6" presStyleCnt="11">
        <dgm:presLayoutVars>
          <dgm:chMax val="0"/>
          <dgm:bulletEnabled val="1"/>
        </dgm:presLayoutVars>
      </dgm:prSet>
      <dgm:spPr/>
    </dgm:pt>
    <dgm:pt modelId="{1C8FE4D7-6BB7-40B4-A1D1-8FEF30A8BD91}" type="pres">
      <dgm:prSet presAssocID="{3998D5C1-C982-442B-AAE8-9A6C1E25BC20}" presName="spacer" presStyleCnt="0"/>
      <dgm:spPr/>
    </dgm:pt>
    <dgm:pt modelId="{A8CEC27B-7EC5-44C3-B471-2BE64807A299}" type="pres">
      <dgm:prSet presAssocID="{CDDEA6DD-2ACA-4C5B-A61A-E8C76DDE7F7E}" presName="parentText" presStyleLbl="node1" presStyleIdx="7" presStyleCnt="11">
        <dgm:presLayoutVars>
          <dgm:chMax val="0"/>
          <dgm:bulletEnabled val="1"/>
        </dgm:presLayoutVars>
      </dgm:prSet>
      <dgm:spPr/>
    </dgm:pt>
    <dgm:pt modelId="{EECD48BF-ACDB-4B4B-A164-30E1D3012EE6}" type="pres">
      <dgm:prSet presAssocID="{4CF8B0A2-42DA-4A7D-BBF3-FDBB9135C2BD}" presName="spacer" presStyleCnt="0"/>
      <dgm:spPr/>
    </dgm:pt>
    <dgm:pt modelId="{3048B92C-F656-4912-B5FE-BD716947D2B5}" type="pres">
      <dgm:prSet presAssocID="{A7CACE1B-64F0-4122-8E49-19B9E2A727FF}" presName="parentText" presStyleLbl="node1" presStyleIdx="8" presStyleCnt="11">
        <dgm:presLayoutVars>
          <dgm:chMax val="0"/>
          <dgm:bulletEnabled val="1"/>
        </dgm:presLayoutVars>
      </dgm:prSet>
      <dgm:spPr/>
    </dgm:pt>
    <dgm:pt modelId="{9EFFFD1A-66A1-46C1-9EDE-4AA067929A04}" type="pres">
      <dgm:prSet presAssocID="{F21C4CF7-3575-44B8-88BE-C0CB55BC6AFA}" presName="spacer" presStyleCnt="0"/>
      <dgm:spPr/>
    </dgm:pt>
    <dgm:pt modelId="{8CF41202-73F6-4FC4-8EF1-D80623798C98}" type="pres">
      <dgm:prSet presAssocID="{F6CC0AD4-CC72-4410-B3FD-42F3DE8A34C4}" presName="parentText" presStyleLbl="node1" presStyleIdx="9" presStyleCnt="11">
        <dgm:presLayoutVars>
          <dgm:chMax val="0"/>
          <dgm:bulletEnabled val="1"/>
        </dgm:presLayoutVars>
      </dgm:prSet>
      <dgm:spPr/>
    </dgm:pt>
    <dgm:pt modelId="{41B7D0AB-BC73-4820-8B85-F981917E1AEE}" type="pres">
      <dgm:prSet presAssocID="{47A240E5-F920-4730-AFCD-9EBD474178B9}" presName="spacer" presStyleCnt="0"/>
      <dgm:spPr/>
    </dgm:pt>
    <dgm:pt modelId="{7A9ECFC8-CA25-4E51-967E-6AD0286BDBE7}" type="pres">
      <dgm:prSet presAssocID="{7AAB7C32-D797-4D02-AD60-289190076CFD}" presName="parentText" presStyleLbl="node1" presStyleIdx="10" presStyleCnt="11">
        <dgm:presLayoutVars>
          <dgm:chMax val="0"/>
          <dgm:bulletEnabled val="1"/>
        </dgm:presLayoutVars>
      </dgm:prSet>
      <dgm:spPr/>
    </dgm:pt>
  </dgm:ptLst>
  <dgm:cxnLst>
    <dgm:cxn modelId="{DB226A02-ABFD-4195-9B24-BABCA3BFCEA3}" type="presOf" srcId="{F6CC0AD4-CC72-4410-B3FD-42F3DE8A34C4}" destId="{8CF41202-73F6-4FC4-8EF1-D80623798C98}" srcOrd="0" destOrd="0" presId="urn:microsoft.com/office/officeart/2005/8/layout/vList2"/>
    <dgm:cxn modelId="{8D8CD724-4235-4D4D-88C8-872F6757DD06}" type="presOf" srcId="{CDDEA6DD-2ACA-4C5B-A61A-E8C76DDE7F7E}" destId="{A8CEC27B-7EC5-44C3-B471-2BE64807A299}" srcOrd="0" destOrd="0" presId="urn:microsoft.com/office/officeart/2005/8/layout/vList2"/>
    <dgm:cxn modelId="{5F691D32-94D2-407B-80FD-D29C7B69BE2B}" srcId="{5C6FC843-D176-4CA3-B60E-548B3EBF674A}" destId="{F6CC0AD4-CC72-4410-B3FD-42F3DE8A34C4}" srcOrd="9" destOrd="0" parTransId="{E4DA0E1F-15B0-478B-BDB8-84A8B0C3321D}" sibTransId="{47A240E5-F920-4730-AFCD-9EBD474178B9}"/>
    <dgm:cxn modelId="{9463D033-32D5-45EB-A985-217954421866}" srcId="{5C6FC843-D176-4CA3-B60E-548B3EBF674A}" destId="{CDDEA6DD-2ACA-4C5B-A61A-E8C76DDE7F7E}" srcOrd="7" destOrd="0" parTransId="{3F2943B9-61CC-41DA-9CCD-E3E771C37D16}" sibTransId="{4CF8B0A2-42DA-4A7D-BBF3-FDBB9135C2BD}"/>
    <dgm:cxn modelId="{1CCC143B-0EED-4C47-8865-751D93150423}" type="presOf" srcId="{A7CACE1B-64F0-4122-8E49-19B9E2A727FF}" destId="{3048B92C-F656-4912-B5FE-BD716947D2B5}" srcOrd="0" destOrd="0" presId="urn:microsoft.com/office/officeart/2005/8/layout/vList2"/>
    <dgm:cxn modelId="{57B3DB6D-3388-4300-8775-481F78E9EAA4}" type="presOf" srcId="{7AAB7C32-D797-4D02-AD60-289190076CFD}" destId="{7A9ECFC8-CA25-4E51-967E-6AD0286BDBE7}" srcOrd="0" destOrd="0" presId="urn:microsoft.com/office/officeart/2005/8/layout/vList2"/>
    <dgm:cxn modelId="{9C1F0756-431B-43D2-88A1-ACF1A97056C6}" srcId="{5C6FC843-D176-4CA3-B60E-548B3EBF674A}" destId="{936F2049-2FF2-4405-BB91-7EA1B7095296}" srcOrd="6" destOrd="0" parTransId="{89395B3C-67C2-4AC4-93A5-2A466F94779E}" sibTransId="{3998D5C1-C982-442B-AAE8-9A6C1E25BC20}"/>
    <dgm:cxn modelId="{248A3457-9338-4CA5-8DA6-A1E1FB8F6BD7}" srcId="{5C6FC843-D176-4CA3-B60E-548B3EBF674A}" destId="{3390C568-5A98-4116-B34C-7C31C3F721FC}" srcOrd="3" destOrd="0" parTransId="{FDF8DF89-DC83-4150-A1F0-246E80BC2D44}" sibTransId="{1C9F2AF1-1168-4B33-AF90-B1C31EE0E76C}"/>
    <dgm:cxn modelId="{93F2737A-0E48-4B32-813B-39DB985BDB3B}" type="presOf" srcId="{5C6FC843-D176-4CA3-B60E-548B3EBF674A}" destId="{B6F2E21B-7131-401F-A28B-90C704BC1F04}" srcOrd="0" destOrd="0" presId="urn:microsoft.com/office/officeart/2005/8/layout/vList2"/>
    <dgm:cxn modelId="{3A572E7C-7551-40D6-A7A0-D5B6BD71E055}" srcId="{5C6FC843-D176-4CA3-B60E-548B3EBF674A}" destId="{F6DE01FE-736B-4879-A451-E5355F3DBF4F}" srcOrd="4" destOrd="0" parTransId="{0AB6B15A-0F40-4E3E-A86D-CD79CEA8FCC4}" sibTransId="{8742F77A-79F0-4726-9BA0-94D75EB69F81}"/>
    <dgm:cxn modelId="{9DE4F385-4C8A-4676-9BD6-F2DDF47CB143}" type="presOf" srcId="{3390C568-5A98-4116-B34C-7C31C3F721FC}" destId="{3EDE4492-33D8-4C61-AA91-57CF77B64362}" srcOrd="0" destOrd="0" presId="urn:microsoft.com/office/officeart/2005/8/layout/vList2"/>
    <dgm:cxn modelId="{AA7AD69C-BDAC-4154-9D1C-012D88D65455}" srcId="{5C6FC843-D176-4CA3-B60E-548B3EBF674A}" destId="{911A7280-4072-462B-AA29-827CB64AB25F}" srcOrd="2" destOrd="0" parTransId="{97BD27A7-49F5-4C81-A675-F89D0988FC82}" sibTransId="{223E3091-56F7-4A44-AED8-403A062A1E17}"/>
    <dgm:cxn modelId="{EF5270A3-DB15-48BE-87B2-EFEAAFBA84DB}" type="presOf" srcId="{F6DE01FE-736B-4879-A451-E5355F3DBF4F}" destId="{9A92CA74-9BFE-486A-B1C6-A5D00A622484}" srcOrd="0" destOrd="0" presId="urn:microsoft.com/office/officeart/2005/8/layout/vList2"/>
    <dgm:cxn modelId="{1E13A5A8-E9D0-41CC-855B-6067AEE59B66}" srcId="{5C6FC843-D176-4CA3-B60E-548B3EBF674A}" destId="{A7CACE1B-64F0-4122-8E49-19B9E2A727FF}" srcOrd="8" destOrd="0" parTransId="{546BBA2F-0DD6-44D3-BBDD-99EC328EE22A}" sibTransId="{F21C4CF7-3575-44B8-88BE-C0CB55BC6AFA}"/>
    <dgm:cxn modelId="{16129CB0-0C53-4B18-B61D-F9F06188D478}" type="presOf" srcId="{911A7280-4072-462B-AA29-827CB64AB25F}" destId="{344229B9-17E4-4CE4-80BC-ED9E8758D009}" srcOrd="0" destOrd="0" presId="urn:microsoft.com/office/officeart/2005/8/layout/vList2"/>
    <dgm:cxn modelId="{156195B7-CB8F-4203-9C70-EA245FA3BD65}" srcId="{5C6FC843-D176-4CA3-B60E-548B3EBF674A}" destId="{9732D76D-2188-4913-9D5D-8BB131D14D15}" srcOrd="5" destOrd="0" parTransId="{AEE3C0B7-5113-482D-9116-EDDA53FD9895}" sibTransId="{3D83767E-53B9-4003-9C6A-51424B94B1D0}"/>
    <dgm:cxn modelId="{B6642BB8-FD0B-41DC-8414-C3FD921EEAC2}" type="presOf" srcId="{7FE4F337-3EE4-4FE2-B0F9-2C40E9F08C0C}" destId="{E36DF0D8-0694-4CF7-92F3-9548BDB7343B}" srcOrd="0" destOrd="0" presId="urn:microsoft.com/office/officeart/2005/8/layout/vList2"/>
    <dgm:cxn modelId="{BA77F0C4-91B3-492C-AB5F-4B15A182E8B5}" srcId="{5C6FC843-D176-4CA3-B60E-548B3EBF674A}" destId="{7FE4F337-3EE4-4FE2-B0F9-2C40E9F08C0C}" srcOrd="1" destOrd="0" parTransId="{C39D2352-3CAA-4103-86AF-EAE8E15219F1}" sibTransId="{B8F9E9E9-B4EB-4A89-9FE8-09F363C54975}"/>
    <dgm:cxn modelId="{E4BD0CD8-5F28-4168-8D0E-37C14ED4222C}" type="presOf" srcId="{9732D76D-2188-4913-9D5D-8BB131D14D15}" destId="{B7FCECCF-2C6A-48CD-B3B6-14E4947337F5}" srcOrd="0" destOrd="0" presId="urn:microsoft.com/office/officeart/2005/8/layout/vList2"/>
    <dgm:cxn modelId="{B3D09CE2-8DA5-43A7-AA7F-36B708B5E0E4}" srcId="{5C6FC843-D176-4CA3-B60E-548B3EBF674A}" destId="{7AAB7C32-D797-4D02-AD60-289190076CFD}" srcOrd="10" destOrd="0" parTransId="{9C7B5326-8873-4F62-AE2B-2C61E30E262C}" sibTransId="{061E2260-77B3-41C2-9E85-4E736AD2FA24}"/>
    <dgm:cxn modelId="{6152CDE2-14F3-4E0E-9F40-09FB9431BCAE}" type="presOf" srcId="{936F2049-2FF2-4405-BB91-7EA1B7095296}" destId="{687CB0D8-575F-4DA4-942D-978C21F8C3D6}" srcOrd="0" destOrd="0" presId="urn:microsoft.com/office/officeart/2005/8/layout/vList2"/>
    <dgm:cxn modelId="{641888ED-3287-4DD7-8724-C296C6B9CDF5}" srcId="{5C6FC843-D176-4CA3-B60E-548B3EBF674A}" destId="{E92C7F21-6748-473F-864B-8050EDC0773F}" srcOrd="0" destOrd="0" parTransId="{DD70C91E-3861-4FA9-A061-09BF811DFE8B}" sibTransId="{B18E7895-DB77-4554-8171-6F91AE011CE9}"/>
    <dgm:cxn modelId="{FC1DAAFA-1992-4E6D-8797-7782ED790FF3}" type="presOf" srcId="{E92C7F21-6748-473F-864B-8050EDC0773F}" destId="{9C79681F-16C7-4871-BC82-515FB0277C79}" srcOrd="0" destOrd="0" presId="urn:microsoft.com/office/officeart/2005/8/layout/vList2"/>
    <dgm:cxn modelId="{BE31C19E-6B82-4924-9050-27D17B4CEF4F}" type="presParOf" srcId="{B6F2E21B-7131-401F-A28B-90C704BC1F04}" destId="{9C79681F-16C7-4871-BC82-515FB0277C79}" srcOrd="0" destOrd="0" presId="urn:microsoft.com/office/officeart/2005/8/layout/vList2"/>
    <dgm:cxn modelId="{8DE6A801-9A10-48B5-8A00-CF5148C81BB4}" type="presParOf" srcId="{B6F2E21B-7131-401F-A28B-90C704BC1F04}" destId="{14BEF513-19FA-4AEA-9EB3-D33B449E25E5}" srcOrd="1" destOrd="0" presId="urn:microsoft.com/office/officeart/2005/8/layout/vList2"/>
    <dgm:cxn modelId="{CAC4C8F7-CA55-4AC1-9DAC-A5A22F069878}" type="presParOf" srcId="{B6F2E21B-7131-401F-A28B-90C704BC1F04}" destId="{E36DF0D8-0694-4CF7-92F3-9548BDB7343B}" srcOrd="2" destOrd="0" presId="urn:microsoft.com/office/officeart/2005/8/layout/vList2"/>
    <dgm:cxn modelId="{BD4EF3E1-3F71-4D8C-BFF5-790575048004}" type="presParOf" srcId="{B6F2E21B-7131-401F-A28B-90C704BC1F04}" destId="{13402ABD-211C-4359-B2FB-CC597980512A}" srcOrd="3" destOrd="0" presId="urn:microsoft.com/office/officeart/2005/8/layout/vList2"/>
    <dgm:cxn modelId="{3AC6EB06-EB0F-412B-9129-75A5CE8AA8AC}" type="presParOf" srcId="{B6F2E21B-7131-401F-A28B-90C704BC1F04}" destId="{344229B9-17E4-4CE4-80BC-ED9E8758D009}" srcOrd="4" destOrd="0" presId="urn:microsoft.com/office/officeart/2005/8/layout/vList2"/>
    <dgm:cxn modelId="{3648CB92-A5E7-44E6-8D75-2B37F1FCACD4}" type="presParOf" srcId="{B6F2E21B-7131-401F-A28B-90C704BC1F04}" destId="{029D31F9-067D-4E3E-A95A-30F364A096A4}" srcOrd="5" destOrd="0" presId="urn:microsoft.com/office/officeart/2005/8/layout/vList2"/>
    <dgm:cxn modelId="{E99B663B-A8A8-4B17-80B5-0BEF72CCB129}" type="presParOf" srcId="{B6F2E21B-7131-401F-A28B-90C704BC1F04}" destId="{3EDE4492-33D8-4C61-AA91-57CF77B64362}" srcOrd="6" destOrd="0" presId="urn:microsoft.com/office/officeart/2005/8/layout/vList2"/>
    <dgm:cxn modelId="{FC86F6CB-FA60-41A4-930A-B39EB343D20E}" type="presParOf" srcId="{B6F2E21B-7131-401F-A28B-90C704BC1F04}" destId="{44398D28-1D13-4F90-ADA0-882187101C00}" srcOrd="7" destOrd="0" presId="urn:microsoft.com/office/officeart/2005/8/layout/vList2"/>
    <dgm:cxn modelId="{F7EDC31A-BC61-4F94-9DAE-2641202F9365}" type="presParOf" srcId="{B6F2E21B-7131-401F-A28B-90C704BC1F04}" destId="{9A92CA74-9BFE-486A-B1C6-A5D00A622484}" srcOrd="8" destOrd="0" presId="urn:microsoft.com/office/officeart/2005/8/layout/vList2"/>
    <dgm:cxn modelId="{1EC6173E-ABD7-42C2-ACF0-A7A915E24324}" type="presParOf" srcId="{B6F2E21B-7131-401F-A28B-90C704BC1F04}" destId="{CEDF72CA-C177-4E6E-8DDE-2E4572EAD495}" srcOrd="9" destOrd="0" presId="urn:microsoft.com/office/officeart/2005/8/layout/vList2"/>
    <dgm:cxn modelId="{7C17D74F-50E9-4F89-A9E1-2000C3775484}" type="presParOf" srcId="{B6F2E21B-7131-401F-A28B-90C704BC1F04}" destId="{B7FCECCF-2C6A-48CD-B3B6-14E4947337F5}" srcOrd="10" destOrd="0" presId="urn:microsoft.com/office/officeart/2005/8/layout/vList2"/>
    <dgm:cxn modelId="{DA7DD1DD-C218-4FF8-9BE5-30790AE6637C}" type="presParOf" srcId="{B6F2E21B-7131-401F-A28B-90C704BC1F04}" destId="{68EDB403-89B8-41EB-B722-CFC681BDB09B}" srcOrd="11" destOrd="0" presId="urn:microsoft.com/office/officeart/2005/8/layout/vList2"/>
    <dgm:cxn modelId="{32CE00D3-4DB1-4F0A-A78C-9AB39835BA16}" type="presParOf" srcId="{B6F2E21B-7131-401F-A28B-90C704BC1F04}" destId="{687CB0D8-575F-4DA4-942D-978C21F8C3D6}" srcOrd="12" destOrd="0" presId="urn:microsoft.com/office/officeart/2005/8/layout/vList2"/>
    <dgm:cxn modelId="{872E54AF-176C-4DE0-8FB6-FA357EF72B62}" type="presParOf" srcId="{B6F2E21B-7131-401F-A28B-90C704BC1F04}" destId="{1C8FE4D7-6BB7-40B4-A1D1-8FEF30A8BD91}" srcOrd="13" destOrd="0" presId="urn:microsoft.com/office/officeart/2005/8/layout/vList2"/>
    <dgm:cxn modelId="{B3FC6C5C-EFDC-4B48-BDFB-A89E7077AC2A}" type="presParOf" srcId="{B6F2E21B-7131-401F-A28B-90C704BC1F04}" destId="{A8CEC27B-7EC5-44C3-B471-2BE64807A299}" srcOrd="14" destOrd="0" presId="urn:microsoft.com/office/officeart/2005/8/layout/vList2"/>
    <dgm:cxn modelId="{3B2619EC-D968-405A-8E18-50228FD29355}" type="presParOf" srcId="{B6F2E21B-7131-401F-A28B-90C704BC1F04}" destId="{EECD48BF-ACDB-4B4B-A164-30E1D3012EE6}" srcOrd="15" destOrd="0" presId="urn:microsoft.com/office/officeart/2005/8/layout/vList2"/>
    <dgm:cxn modelId="{8C63615A-FFE9-43A9-9F63-A88722D3D5A7}" type="presParOf" srcId="{B6F2E21B-7131-401F-A28B-90C704BC1F04}" destId="{3048B92C-F656-4912-B5FE-BD716947D2B5}" srcOrd="16" destOrd="0" presId="urn:microsoft.com/office/officeart/2005/8/layout/vList2"/>
    <dgm:cxn modelId="{A6897B2E-635A-4AD9-A5DB-1084E76322B2}" type="presParOf" srcId="{B6F2E21B-7131-401F-A28B-90C704BC1F04}" destId="{9EFFFD1A-66A1-46C1-9EDE-4AA067929A04}" srcOrd="17" destOrd="0" presId="urn:microsoft.com/office/officeart/2005/8/layout/vList2"/>
    <dgm:cxn modelId="{412E1932-8C75-4AB8-89BD-92CC40BF9333}" type="presParOf" srcId="{B6F2E21B-7131-401F-A28B-90C704BC1F04}" destId="{8CF41202-73F6-4FC4-8EF1-D80623798C98}" srcOrd="18" destOrd="0" presId="urn:microsoft.com/office/officeart/2005/8/layout/vList2"/>
    <dgm:cxn modelId="{21A0EACC-746B-4D66-AD83-CD3B839B187C}" type="presParOf" srcId="{B6F2E21B-7131-401F-A28B-90C704BC1F04}" destId="{41B7D0AB-BC73-4820-8B85-F981917E1AEE}" srcOrd="19" destOrd="0" presId="urn:microsoft.com/office/officeart/2005/8/layout/vList2"/>
    <dgm:cxn modelId="{4E4779B4-0293-4608-B3EE-8A6CFDEB0EEA}" type="presParOf" srcId="{B6F2E21B-7131-401F-A28B-90C704BC1F04}" destId="{7A9ECFC8-CA25-4E51-967E-6AD0286BDBE7}" srcOrd="20" destOrd="0" presId="urn:microsoft.com/office/officeart/2005/8/layout/vList2"/>
  </dgm:cxnLst>
  <dgm:bg>
    <a:solidFill>
      <a:srgbClr val="C1E0FF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9681F-16C7-4871-BC82-515FB0277C79}">
      <dsp:nvSpPr>
        <dsp:cNvPr id="0" name=""/>
        <dsp:cNvSpPr/>
      </dsp:nvSpPr>
      <dsp:spPr>
        <a:xfrm>
          <a:off x="0" y="702"/>
          <a:ext cx="8209986" cy="46939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History and Growth </a:t>
          </a:r>
          <a:r>
            <a:rPr lang="en-US" sz="2000" b="1" kern="1200" dirty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Font: Calibri, Size: 20, Style: Bold</a:t>
          </a:r>
          <a:r>
            <a:rPr lang="en-US" sz="2000" b="1" kern="1200" dirty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 </a:t>
          </a:r>
        </a:p>
      </dsp:txBody>
      <dsp:txXfrm>
        <a:off x="22914" y="23616"/>
        <a:ext cx="8164158" cy="423565"/>
      </dsp:txXfrm>
    </dsp:sp>
    <dsp:sp modelId="{E36DF0D8-0694-4CF7-92F3-9548BDB7343B}">
      <dsp:nvSpPr>
        <dsp:cNvPr id="0" name=""/>
        <dsp:cNvSpPr/>
      </dsp:nvSpPr>
      <dsp:spPr>
        <a:xfrm>
          <a:off x="0" y="484186"/>
          <a:ext cx="8209986" cy="46939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Vision, Mission, Affiliations and Accreditation </a:t>
          </a:r>
        </a:p>
      </dsp:txBody>
      <dsp:txXfrm>
        <a:off x="22914" y="507100"/>
        <a:ext cx="8164158" cy="423565"/>
      </dsp:txXfrm>
    </dsp:sp>
    <dsp:sp modelId="{344229B9-17E4-4CE4-80BC-ED9E8758D009}">
      <dsp:nvSpPr>
        <dsp:cNvPr id="0" name=""/>
        <dsp:cNvSpPr/>
      </dsp:nvSpPr>
      <dsp:spPr>
        <a:xfrm>
          <a:off x="0" y="967671"/>
          <a:ext cx="8209986" cy="46939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Administrative Structure</a:t>
          </a:r>
        </a:p>
      </dsp:txBody>
      <dsp:txXfrm>
        <a:off x="22914" y="990585"/>
        <a:ext cx="8164158" cy="423565"/>
      </dsp:txXfrm>
    </dsp:sp>
    <dsp:sp modelId="{3EDE4492-33D8-4C61-AA91-57CF77B64362}">
      <dsp:nvSpPr>
        <dsp:cNvPr id="0" name=""/>
        <dsp:cNvSpPr/>
      </dsp:nvSpPr>
      <dsp:spPr>
        <a:xfrm>
          <a:off x="0" y="1451155"/>
          <a:ext cx="8209986" cy="46939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Human Resources and Achievements</a:t>
          </a:r>
        </a:p>
      </dsp:txBody>
      <dsp:txXfrm>
        <a:off x="22914" y="1474069"/>
        <a:ext cx="8164158" cy="423565"/>
      </dsp:txXfrm>
    </dsp:sp>
    <dsp:sp modelId="{9A92CA74-9BFE-486A-B1C6-A5D00A622484}">
      <dsp:nvSpPr>
        <dsp:cNvPr id="0" name=""/>
        <dsp:cNvSpPr/>
      </dsp:nvSpPr>
      <dsp:spPr>
        <a:xfrm>
          <a:off x="0" y="1934640"/>
          <a:ext cx="8209986" cy="46939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Research &amp; Innovation</a:t>
          </a:r>
          <a:endParaRPr lang="en-US" sz="2000" b="1" kern="1200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sp:txBody>
      <dsp:txXfrm>
        <a:off x="22914" y="1957554"/>
        <a:ext cx="8164158" cy="423565"/>
      </dsp:txXfrm>
    </dsp:sp>
    <dsp:sp modelId="{B7FCECCF-2C6A-48CD-B3B6-14E4947337F5}">
      <dsp:nvSpPr>
        <dsp:cNvPr id="0" name=""/>
        <dsp:cNvSpPr/>
      </dsp:nvSpPr>
      <dsp:spPr>
        <a:xfrm>
          <a:off x="0" y="2418125"/>
          <a:ext cx="8209986" cy="46939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Financial and Physical Resources</a:t>
          </a:r>
          <a:endParaRPr lang="en-US" sz="2000" b="1" kern="1200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sp:txBody>
      <dsp:txXfrm>
        <a:off x="22914" y="2441039"/>
        <a:ext cx="8164158" cy="423565"/>
      </dsp:txXfrm>
    </dsp:sp>
    <dsp:sp modelId="{687CB0D8-575F-4DA4-942D-978C21F8C3D6}">
      <dsp:nvSpPr>
        <dsp:cNvPr id="0" name=""/>
        <dsp:cNvSpPr/>
      </dsp:nvSpPr>
      <dsp:spPr>
        <a:xfrm>
          <a:off x="0" y="2901609"/>
          <a:ext cx="8209986" cy="46939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Infrastructure</a:t>
          </a:r>
          <a:endParaRPr lang="en-US" sz="2000" b="1" kern="1200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sp:txBody>
      <dsp:txXfrm>
        <a:off x="22914" y="2924523"/>
        <a:ext cx="8164158" cy="423565"/>
      </dsp:txXfrm>
    </dsp:sp>
    <dsp:sp modelId="{A8CEC27B-7EC5-44C3-B471-2BE64807A299}">
      <dsp:nvSpPr>
        <dsp:cNvPr id="0" name=""/>
        <dsp:cNvSpPr/>
      </dsp:nvSpPr>
      <dsp:spPr>
        <a:xfrm>
          <a:off x="0" y="3385094"/>
          <a:ext cx="8209986" cy="46939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Placement and Student Activities / Higher Studies / Achievements</a:t>
          </a:r>
          <a:endParaRPr lang="en-US" sz="2000" b="1" kern="1200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sp:txBody>
      <dsp:txXfrm>
        <a:off x="22914" y="3408008"/>
        <a:ext cx="8164158" cy="423565"/>
      </dsp:txXfrm>
    </dsp:sp>
    <dsp:sp modelId="{3048B92C-F656-4912-B5FE-BD716947D2B5}">
      <dsp:nvSpPr>
        <dsp:cNvPr id="0" name=""/>
        <dsp:cNvSpPr/>
      </dsp:nvSpPr>
      <dsp:spPr>
        <a:xfrm>
          <a:off x="0" y="3868578"/>
          <a:ext cx="8209986" cy="46939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Implementation of Outcome Based Education</a:t>
          </a:r>
          <a:endParaRPr lang="en-US" sz="2000" b="1" kern="1200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sp:txBody>
      <dsp:txXfrm>
        <a:off x="22914" y="3891492"/>
        <a:ext cx="8164158" cy="423565"/>
      </dsp:txXfrm>
    </dsp:sp>
    <dsp:sp modelId="{8CF41202-73F6-4FC4-8EF1-D80623798C98}">
      <dsp:nvSpPr>
        <dsp:cNvPr id="0" name=""/>
        <dsp:cNvSpPr/>
      </dsp:nvSpPr>
      <dsp:spPr>
        <a:xfrm>
          <a:off x="0" y="4352063"/>
          <a:ext cx="8209986" cy="46939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Overall Improvement Since last Accreditation</a:t>
          </a:r>
          <a:endParaRPr lang="en-US" sz="2000" b="1" kern="1200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sp:txBody>
      <dsp:txXfrm>
        <a:off x="22914" y="4374977"/>
        <a:ext cx="8164158" cy="423565"/>
      </dsp:txXfrm>
    </dsp:sp>
    <dsp:sp modelId="{7A9ECFC8-CA25-4E51-967E-6AD0286BDBE7}">
      <dsp:nvSpPr>
        <dsp:cNvPr id="0" name=""/>
        <dsp:cNvSpPr/>
      </dsp:nvSpPr>
      <dsp:spPr>
        <a:xfrm>
          <a:off x="0" y="4835547"/>
          <a:ext cx="8209986" cy="46939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Future Planning and Strategies for Implementation</a:t>
          </a:r>
        </a:p>
      </dsp:txBody>
      <dsp:txXfrm>
        <a:off x="22914" y="4858461"/>
        <a:ext cx="8164158" cy="423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B745A5-3952-4467-A039-FB9EA0AFC76E}" type="datetimeFigureOut">
              <a:rPr lang="en-US"/>
              <a:pPr>
                <a:defRPr/>
              </a:pPr>
              <a:t>4/14/2019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BAE9AA9-BB6B-4AF6-9F4B-D9B5067D1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10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948D6C1-579C-43E6-BA90-5DE48973DA98}" type="datetimeFigureOut">
              <a:rPr lang="en-US"/>
              <a:pPr>
                <a:defRPr/>
              </a:pPr>
              <a:t>4/14/2019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E7A35FBF-25E3-40BE-9E2D-5992AD919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25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8807CB-769D-4DB3-8CD7-86E15BE7316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445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South India Placed @ 44</a:t>
            </a:r>
            <a:endParaRPr lang="en-US" altLang="en-US" b="1">
              <a:latin typeface="Arial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 South India Placed @ 15</a:t>
            </a:r>
            <a:endParaRPr lang="en-US" altLang="en-US" b="1">
              <a:latin typeface="Arial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4/5 rating</a:t>
            </a:r>
            <a:endParaRPr lang="en-US" altLang="en-US" b="1">
              <a:latin typeface="Arial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In South India Placed @ 27</a:t>
            </a:r>
            <a:endParaRPr lang="en-US" altLang="en-US" b="1">
              <a:latin typeface="Arial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India Rank-band: 51-65 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843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E2E955C-2BFE-415D-BB60-D9A9C9169E6C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391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6629400" cy="2590800"/>
          </a:xfrm>
        </p:spPr>
        <p:txBody>
          <a:bodyPr anchor="t"/>
          <a:lstStyle>
            <a:lvl1pPr algn="ct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B7E87BE-ECB9-4915-A9FB-AC5A32E7C64D}" type="datetime4">
              <a:rPr lang="en-US"/>
              <a:pPr>
                <a:defRPr/>
              </a:pPr>
              <a:t>April 14, 2019</a:t>
            </a:fld>
            <a:endParaRPr lang="en-US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MSRIT, Bangalore - 54</a:t>
            </a: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992530-92A3-44B4-96DF-B2605C41F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299F9-016B-44F3-9982-C9355A2155B3}" type="datetime4">
              <a:rPr lang="en-US"/>
              <a:pPr>
                <a:defRPr/>
              </a:pPr>
              <a:t>April 14, 2019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MSRIT, Bangalore - 54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6275E-019F-4DBF-9570-2B2CFE581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DA6DD-3B24-4DF3-9704-5628DCCB3A4F}" type="datetime4">
              <a:rPr lang="en-US"/>
              <a:pPr>
                <a:defRPr/>
              </a:pPr>
              <a:t>April 14, 2019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MSRIT, Bangalore - 54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E3C3C-488C-4C21-8865-BBB9440A0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EE324-7AFF-46B2-A17A-120FCC0BF172}" type="datetime4">
              <a:rPr lang="en-US"/>
              <a:pPr>
                <a:defRPr/>
              </a:pPr>
              <a:t>April 14,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MSRIT, Bangalore - 54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E0CA6-51E5-4909-A9E7-74F83F158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F7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30FB4-5FD8-4ECD-81D1-81B7DB878539}" type="datetime4">
              <a:rPr lang="en-US"/>
              <a:pPr>
                <a:defRPr/>
              </a:pPr>
              <a:t>April 14, 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MSRIT, Bangalore - 54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EE149-5D86-4BF5-BCC2-4D8A9996A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431925" y="36513"/>
            <a:ext cx="184150" cy="36671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584325" y="265113"/>
            <a:ext cx="6950075" cy="3667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52400" y="0"/>
            <a:ext cx="8778875" cy="3667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431925" y="265113"/>
            <a:ext cx="184150" cy="36671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A11FA-81BA-4E1A-93CB-0E664232FF38}" type="datetimeFigureOut">
              <a:rPr lang="en-US"/>
              <a:pPr>
                <a:defRPr/>
              </a:pPr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FA5C5-ACDE-4CE5-8F88-EAA3BB3D0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A11FA-81BA-4E1A-93CB-0E664232FF38}" type="datetimeFigureOut">
              <a:rPr lang="en-US"/>
              <a:pPr>
                <a:defRPr/>
              </a:pPr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0BCCF-7462-48E6-B778-D24CBF182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A11FA-81BA-4E1A-93CB-0E664232FF38}" type="datetimeFigureOut">
              <a:rPr lang="en-US"/>
              <a:pPr>
                <a:defRPr/>
              </a:pPr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63486-94B2-4EE8-9445-CF739CCAB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A11FA-81BA-4E1A-93CB-0E664232FF38}" type="datetimeFigureOut">
              <a:rPr lang="en-US"/>
              <a:pPr>
                <a:defRPr/>
              </a:pPr>
              <a:t>4/14/2019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7AD3D-6781-49D5-B9AF-0B5C050C7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A11FA-81BA-4E1A-93CB-0E664232FF38}" type="datetimeFigureOut">
              <a:rPr lang="en-US"/>
              <a:pPr>
                <a:defRPr/>
              </a:pPr>
              <a:t>4/14/2019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B8F54-97EB-4261-A859-2D2793E40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696200" cy="9906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4678363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01000" y="0"/>
            <a:ext cx="1143000" cy="228600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fld id="{BCA20BF4-46A4-4C62-9717-542F3E07C11D}" type="datetime4">
              <a:rPr lang="en-US"/>
              <a:pPr>
                <a:defRPr/>
              </a:pPr>
              <a:t>April 14,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MSRIT, Bangalore - 54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6ED7B-5CA3-4472-B01C-99CB7689D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A11FA-81BA-4E1A-93CB-0E664232FF38}" type="datetimeFigureOut">
              <a:rPr lang="en-US"/>
              <a:pPr>
                <a:defRPr/>
              </a:pPr>
              <a:t>4/14/2019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302A0-BDA2-4490-9595-ECCF8300A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A11FA-81BA-4E1A-93CB-0E664232FF38}" type="datetimeFigureOut">
              <a:rPr lang="en-US"/>
              <a:pPr>
                <a:defRPr/>
              </a:pPr>
              <a:t>4/14/2019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2D3E8-0EA2-4A17-AD95-4D1BE7040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A11FA-81BA-4E1A-93CB-0E664232FF38}" type="datetimeFigureOut">
              <a:rPr lang="en-US"/>
              <a:pPr>
                <a:defRPr/>
              </a:pPr>
              <a:t>4/14/2019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134A9-DB4D-4F45-B954-56FE8F941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A11FA-81BA-4E1A-93CB-0E664232FF38}" type="datetimeFigureOut">
              <a:rPr lang="en-US"/>
              <a:pPr>
                <a:defRPr/>
              </a:pPr>
              <a:t>4/14/2019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3F91C-DDBF-4D87-9E17-D4F5866A4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A11FA-81BA-4E1A-93CB-0E664232FF38}" type="datetimeFigureOut">
              <a:rPr lang="en-US"/>
              <a:pPr>
                <a:defRPr/>
              </a:pPr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30F9E-5D22-4A54-B0B3-CAAB85DAD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A11FA-81BA-4E1A-93CB-0E664232FF38}" type="datetimeFigureOut">
              <a:rPr lang="en-US"/>
              <a:pPr>
                <a:defRPr/>
              </a:pPr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900FD-6772-40C7-929B-48B8C155F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33600"/>
            <a:ext cx="6629400" cy="1826363"/>
          </a:xfrm>
        </p:spPr>
        <p:txBody>
          <a:bodyPr tIns="0" bIns="0" anchor="t">
            <a:noAutofit/>
          </a:bodyPr>
          <a:lstStyle>
            <a:lvl1pPr algn="l">
              <a:buNone/>
              <a:defRPr sz="6600" b="1" cap="none" spc="0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ush Script MT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0"/>
            <a:ext cx="1219200" cy="284163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fld id="{8AD5B4E8-8B51-4882-8119-31F6314D291B}" type="datetime4">
              <a:rPr lang="en-US"/>
              <a:pPr>
                <a:defRPr/>
              </a:pPr>
              <a:t>April 14, 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MSRIT, Bangalore - 54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217A7-E8DB-44FD-ABFD-9152337CD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 b="1"/>
            </a:lvl1pPr>
            <a:lvl2pPr>
              <a:defRPr sz="2200" b="1"/>
            </a:lvl2pPr>
            <a:lvl3pPr>
              <a:defRPr sz="20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 b="1"/>
            </a:lvl1pPr>
            <a:lvl2pPr>
              <a:defRPr sz="2200" b="1"/>
            </a:lvl2pPr>
            <a:lvl3pPr>
              <a:defRPr sz="20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01000" y="0"/>
            <a:ext cx="1143000" cy="365125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fld id="{B4147ACC-92FB-429D-8ACA-A583ECABA249}" type="datetime4">
              <a:rPr lang="en-US"/>
              <a:pPr>
                <a:defRPr/>
              </a:pPr>
              <a:t>April 14,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MSRIT, Bangalore - 54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C7008-F5ED-4269-A898-E084C9C89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 b="1"/>
            </a:lvl1pPr>
            <a:lvl2pPr>
              <a:defRPr sz="2000" b="1"/>
            </a:lvl2pPr>
            <a:lvl3pPr>
              <a:defRPr sz="1800" b="1"/>
            </a:lvl3pPr>
            <a:lvl4pPr>
              <a:defRPr sz="1600" b="1"/>
            </a:lvl4pPr>
            <a:lvl5pPr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 b="1"/>
            </a:lvl1pPr>
            <a:lvl2pPr>
              <a:defRPr sz="2000" b="1"/>
            </a:lvl2pPr>
            <a:lvl3pPr>
              <a:defRPr sz="1800" b="1"/>
            </a:lvl3pPr>
            <a:lvl4pPr>
              <a:defRPr sz="1600" b="1"/>
            </a:lvl4pPr>
            <a:lvl5pPr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01000" y="0"/>
            <a:ext cx="1143000" cy="365125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fld id="{272CADEB-BF3F-40FE-A6E1-8FB498EBFF75}" type="datetime4">
              <a:rPr lang="en-US"/>
              <a:pPr>
                <a:defRPr/>
              </a:pPr>
              <a:t>April 14, 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MSRIT, Bangalore - 54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6BB36-18C6-4FE9-B805-A8C3DE15B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8CC13-011D-4FF1-A91B-6F32563F3107}" type="datetime4">
              <a:rPr lang="en-US"/>
              <a:pPr>
                <a:defRPr/>
              </a:pPr>
              <a:t>April 14, 2019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MSRIT, Bangalore - 54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C28FB-DE10-4C5E-A921-43ECF992E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94FAC-2DE5-41E9-9A24-8A1E7CF1B5A0}" type="datetime4">
              <a:rPr lang="en-US"/>
              <a:pPr>
                <a:defRPr/>
              </a:pPr>
              <a:t>April 14, 2019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MSRIT, Bangalore - 54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BB723-660E-4467-8A37-055799D18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 b="1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 b="1"/>
            </a:lvl1pPr>
            <a:lvl2pPr>
              <a:defRPr sz="2400" b="1"/>
            </a:lvl2pPr>
            <a:lvl3pPr>
              <a:defRPr sz="22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FC0E5-92B9-4058-9E1A-1150FD45C641}" type="datetime4">
              <a:rPr lang="en-US"/>
              <a:pPr>
                <a:defRPr/>
              </a:pPr>
              <a:t>April 14,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MSRIT, Bangalore - 54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98E90-0A32-499E-B1BB-FF45A4E22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1219200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rgbClr val="FFD03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00" y="2743200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 b="1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0269C-98B0-431C-9C3C-6AD045396D3C}" type="datetime4">
              <a:rPr lang="en-US"/>
              <a:pPr>
                <a:defRPr/>
              </a:pPr>
              <a:t>April 14, 2019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MSRIT, Bangalore - 54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6B00E-CF0F-496B-9F75-F8C31B645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5410200"/>
            <a:ext cx="9144000" cy="14541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099" name="Title Placeholder 8"/>
          <p:cNvSpPr>
            <a:spLocks noGrp="1"/>
          </p:cNvSpPr>
          <p:nvPr>
            <p:ph type="title"/>
          </p:nvPr>
        </p:nvSpPr>
        <p:spPr bwMode="auto">
          <a:xfrm>
            <a:off x="304800" y="1524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0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304800" y="1371600"/>
            <a:ext cx="76200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9370FD-357F-4AB4-A167-B810DFE2EDE9}" type="datetime4">
              <a:rPr lang="en-US"/>
              <a:pPr>
                <a:defRPr/>
              </a:pPr>
              <a:t>April 14, 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MSRIT, Bangalore - 54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2A4EA7-F13F-43F3-A75F-8AA8F92E9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174" r:id="rId1"/>
    <p:sldLayoutId id="2147485175" r:id="rId2"/>
    <p:sldLayoutId id="2147485176" r:id="rId3"/>
    <p:sldLayoutId id="2147485177" r:id="rId4"/>
    <p:sldLayoutId id="2147485178" r:id="rId5"/>
    <p:sldLayoutId id="2147485158" r:id="rId6"/>
    <p:sldLayoutId id="2147485159" r:id="rId7"/>
    <p:sldLayoutId id="2147485179" r:id="rId8"/>
    <p:sldLayoutId id="2147485160" r:id="rId9"/>
    <p:sldLayoutId id="2147485161" r:id="rId10"/>
    <p:sldLayoutId id="2147485162" r:id="rId11"/>
    <p:sldLayoutId id="2147485180" r:id="rId12"/>
    <p:sldLayoutId id="2147485181" r:id="rId13"/>
    <p:sldLayoutId id="2147485182" r:id="rId14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 kern="1200">
          <a:solidFill>
            <a:srgbClr val="FFD03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FFD03B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FFD03B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FFD03B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FFD03B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rgbClr val="FFD03B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rgbClr val="FFD03B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rgbClr val="FFD03B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rgbClr val="FFD03B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CA11FA-81BA-4E1A-93CB-0E664232FF38}" type="datetimeFigureOut">
              <a:rPr lang="en-US"/>
              <a:pPr>
                <a:defRPr/>
              </a:pPr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EF9D66-6EF7-4BF9-A9BC-950B47BDA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63" r:id="rId1"/>
    <p:sldLayoutId id="2147485164" r:id="rId2"/>
    <p:sldLayoutId id="2147485165" r:id="rId3"/>
    <p:sldLayoutId id="2147485166" r:id="rId4"/>
    <p:sldLayoutId id="2147485167" r:id="rId5"/>
    <p:sldLayoutId id="2147485168" r:id="rId6"/>
    <p:sldLayoutId id="2147485169" r:id="rId7"/>
    <p:sldLayoutId id="2147485170" r:id="rId8"/>
    <p:sldLayoutId id="2147485171" r:id="rId9"/>
    <p:sldLayoutId id="2147485172" r:id="rId10"/>
    <p:sldLayoutId id="21474851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71A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571744"/>
            <a:ext cx="8610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Font: Calibri, Size: 28, Style: Bold</a:t>
            </a:r>
          </a:p>
          <a:p>
            <a:pPr algn="ctr" fontAlgn="base"/>
            <a:r>
              <a:rPr lang="en-US" sz="2800" b="1" dirty="0">
                <a:latin typeface="Calibri" pitchFamily="34" charset="0"/>
                <a:cs typeface="Calibri" pitchFamily="34" charset="0"/>
              </a:rPr>
              <a:t>The Management, Faculty, Staff and Students 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​</a:t>
            </a:r>
          </a:p>
          <a:p>
            <a:pPr algn="ctr" fontAlgn="base"/>
            <a:r>
              <a:rPr lang="en-US" sz="2800" b="1" dirty="0">
                <a:latin typeface="Calibri" pitchFamily="34" charset="0"/>
                <a:cs typeface="Calibri" pitchFamily="34" charset="0"/>
              </a:rPr>
              <a:t>of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​</a:t>
            </a:r>
            <a:br>
              <a:rPr lang="en-US" sz="2800" dirty="0">
                <a:latin typeface="Calibri" pitchFamily="34" charset="0"/>
                <a:cs typeface="Calibri" pitchFamily="34" charset="0"/>
              </a:rPr>
            </a:br>
            <a:r>
              <a:rPr lang="en-US" sz="2800" b="1" dirty="0">
                <a:latin typeface="Calibri" pitchFamily="34" charset="0"/>
                <a:cs typeface="Calibri" pitchFamily="34" charset="0"/>
              </a:rPr>
              <a:t>Institute of Aeronautical Engineering </a:t>
            </a:r>
          </a:p>
          <a:p>
            <a:pPr algn="ctr" fontAlgn="base"/>
            <a:r>
              <a:rPr lang="en-US" sz="2800" dirty="0">
                <a:latin typeface="Calibri" pitchFamily="34" charset="0"/>
                <a:cs typeface="Calibri" pitchFamily="34" charset="0"/>
              </a:rPr>
              <a:t>​</a:t>
            </a:r>
          </a:p>
          <a:p>
            <a:pPr algn="ctr" fontAlgn="base"/>
            <a:r>
              <a:rPr lang="en-US" sz="2800" b="1" dirty="0">
                <a:latin typeface="Calibri" pitchFamily="34" charset="0"/>
                <a:cs typeface="Calibri" pitchFamily="34" charset="0"/>
              </a:rPr>
              <a:t>Extend a Hearty Welcome 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​</a:t>
            </a:r>
          </a:p>
          <a:p>
            <a:pPr algn="ctr" fontAlgn="base"/>
            <a:r>
              <a:rPr lang="en-US" sz="2800" b="1" dirty="0">
                <a:latin typeface="Calibri" pitchFamily="34" charset="0"/>
                <a:cs typeface="Calibri" pitchFamily="34" charset="0"/>
              </a:rPr>
              <a:t>to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​</a:t>
            </a:r>
          </a:p>
          <a:p>
            <a:pPr algn="ctr" fontAlgn="base"/>
            <a:r>
              <a:rPr lang="en-US" sz="2800" b="1" dirty="0">
                <a:latin typeface="Calibri" pitchFamily="34" charset="0"/>
                <a:cs typeface="Calibri" pitchFamily="34" charset="0"/>
              </a:rPr>
              <a:t>Honorable Members of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​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NBA  Expert Committee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​</a:t>
            </a:r>
          </a:p>
          <a:p>
            <a:pPr algn="ctr" fontAlgn="base"/>
            <a:r>
              <a:rPr lang="en-US" sz="2800" dirty="0">
                <a:latin typeface="Calibri" pitchFamily="34" charset="0"/>
                <a:cs typeface="Calibri" pitchFamily="34" charset="0"/>
              </a:rPr>
              <a:t>​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12" descr="Image result for flower images-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19404">
            <a:off x="150725" y="3322648"/>
            <a:ext cx="1185850" cy="2566331"/>
          </a:xfrm>
          <a:prstGeom prst="rect">
            <a:avLst/>
          </a:prstGeom>
          <a:noFill/>
        </p:spPr>
      </p:pic>
      <p:pic>
        <p:nvPicPr>
          <p:cNvPr id="7" name="Picture 12" descr="Image result for flower images-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176297">
            <a:off x="7777845" y="3150131"/>
            <a:ext cx="1075059" cy="2430095"/>
          </a:xfrm>
          <a:prstGeom prst="rect">
            <a:avLst/>
          </a:prstGeom>
          <a:noFill/>
        </p:spPr>
      </p:pic>
      <p:pic>
        <p:nvPicPr>
          <p:cNvPr id="9" name="Picture 9" descr="iare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1328" y="228600"/>
            <a:ext cx="186792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CC32ED-0D99-4B3D-AA5B-59C0BB2F2A0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F7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4996" name="Rectangle 7"/>
          <p:cNvSpPr>
            <a:spLocks noChangeArrowheads="1"/>
          </p:cNvSpPr>
          <p:nvPr/>
        </p:nvSpPr>
        <p:spPr bwMode="auto">
          <a:xfrm>
            <a:off x="0" y="238125"/>
            <a:ext cx="69965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 sz="2800" b="1" dirty="0">
                <a:latin typeface="Calibri" pitchFamily="34" charset="0"/>
                <a:cs typeface="Calibri" pitchFamily="34" charset="0"/>
              </a:rPr>
              <a:t>Achievements of Faculty </a:t>
            </a:r>
            <a:r>
              <a:rPr lang="en-IN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(3 Column Template)</a:t>
            </a:r>
            <a:endParaRPr lang="en-US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84997" name="Picture 5" descr="iare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5800" y="0"/>
            <a:ext cx="8382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04800" y="2824163"/>
            <a:ext cx="2819400" cy="262106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IN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Young Scientist 2017</a:t>
            </a:r>
          </a:p>
          <a:p>
            <a:pPr>
              <a:spcAft>
                <a:spcPts val="1200"/>
              </a:spcAft>
              <a:defRPr/>
            </a:pPr>
            <a:r>
              <a:rPr lang="en-US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Dr. </a:t>
            </a:r>
            <a:r>
              <a:rPr lang="en-US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Gandikota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Ramu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has awarded as </a:t>
            </a:r>
            <a:r>
              <a:rPr lang="en-US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Young Scientist Award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 on 7 November, 2017 from Andhra Pradesh Academy of Sciences, Andhra Pradesh.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Font: Calibri, Size: 18, Style: Regular)</a:t>
            </a:r>
            <a:endParaRPr lang="en-US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124200" y="3352800"/>
            <a:ext cx="2819400" cy="32004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BRICS Young Scientist Conclave </a:t>
            </a:r>
          </a:p>
          <a:p>
            <a:pPr>
              <a:spcAft>
                <a:spcPts val="1200"/>
              </a:spcAft>
              <a:defRPr/>
            </a:pPr>
            <a:r>
              <a:rPr lang="en-US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Dr. </a:t>
            </a:r>
            <a:r>
              <a:rPr lang="en-US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Gandikota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Ramu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has been invited by DST, New Delhi to deliver a talk on ICT through International Multilateral and Regional Cooperation to 3rd BRICS Young Scientist Conclave held at Durban, South Africa from 25-29 June, 2018.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248400" y="3429000"/>
            <a:ext cx="2819400" cy="274319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IN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106</a:t>
            </a:r>
            <a:r>
              <a:rPr lang="en-IN" b="1" baseline="30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th</a:t>
            </a:r>
            <a:r>
              <a:rPr lang="en-IN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Indian Science Congress – Young Scientist </a:t>
            </a:r>
            <a:r>
              <a:rPr lang="en-IN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Awardee</a:t>
            </a:r>
            <a:endParaRPr lang="en-IN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Dr. </a:t>
            </a:r>
            <a:r>
              <a:rPr lang="en-US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Gandikota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Ramu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has been short listed as one among the three members to deliver a talk on CS &amp; IT held at LPU, </a:t>
            </a:r>
            <a:r>
              <a:rPr lang="en-US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Jalandhar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Punjab during 3 – 7 Jan, 2018  </a:t>
            </a:r>
          </a:p>
          <a:p>
            <a:pPr>
              <a:defRPr/>
            </a:pPr>
            <a:endParaRPr lang="en-IN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5007" name="Picture 2" descr="E:\G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066800"/>
            <a:ext cx="2522538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8" name="Picture 3" descr="E:\IMG-20180625-WA0055.jpg"/>
          <p:cNvPicPr>
            <a:picLocks noChangeAspect="1" noChangeArrowheads="1"/>
          </p:cNvPicPr>
          <p:nvPr/>
        </p:nvPicPr>
        <p:blipFill>
          <a:blip r:embed="rId4"/>
          <a:srcRect t="15909" b="18182"/>
          <a:stretch>
            <a:fillRect/>
          </a:stretch>
        </p:blipFill>
        <p:spPr bwMode="auto">
          <a:xfrm>
            <a:off x="3200400" y="1066800"/>
            <a:ext cx="2514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9" name="Picture 5" descr="E:\isc.jpg"/>
          <p:cNvPicPr>
            <a:picLocks noChangeAspect="1" noChangeArrowheads="1"/>
          </p:cNvPicPr>
          <p:nvPr/>
        </p:nvPicPr>
        <p:blipFill>
          <a:blip r:embed="rId5"/>
          <a:srcRect t="12016"/>
          <a:stretch>
            <a:fillRect/>
          </a:stretch>
        </p:blipFill>
        <p:spPr bwMode="auto">
          <a:xfrm>
            <a:off x="6477000" y="1066800"/>
            <a:ext cx="19050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5B252-17CF-48CA-A51E-341EF3F08A5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F7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4756" name="Rectangle 7"/>
          <p:cNvSpPr>
            <a:spLocks noChangeArrowheads="1"/>
          </p:cNvSpPr>
          <p:nvPr/>
        </p:nvSpPr>
        <p:spPr bwMode="auto">
          <a:xfrm>
            <a:off x="0" y="238780"/>
            <a:ext cx="67607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 sz="2800" b="1" dirty="0">
                <a:latin typeface="Calibri" pitchFamily="34" charset="0"/>
                <a:cs typeface="Calibri" pitchFamily="34" charset="0"/>
              </a:rPr>
              <a:t>Academic Partnerships </a:t>
            </a:r>
            <a:r>
              <a:rPr lang="en-IN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(2 Column Template)</a:t>
            </a:r>
            <a:endParaRPr lang="en-US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74757" name="Picture 4" descr="iare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5800" y="0"/>
            <a:ext cx="8382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152400" y="990600"/>
            <a:ext cx="8839200" cy="5638800"/>
          </a:xfrm>
          <a:prstGeom prst="rect">
            <a:avLst/>
          </a:prstGeom>
        </p:spPr>
        <p:txBody>
          <a:bodyPr numCol="2" spcCol="274320"/>
          <a:lstStyle/>
          <a:p>
            <a:pPr marL="419100" indent="-382588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defRPr/>
            </a:pPr>
            <a:r>
              <a:rPr lang="en-IN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Academic </a:t>
            </a:r>
            <a:r>
              <a:rPr lang="en-IN" sz="24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MoUs</a:t>
            </a:r>
            <a:endParaRPr lang="en-US" sz="24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268288" indent="-231775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King </a:t>
            </a:r>
            <a:r>
              <a:rPr lang="en-US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Mongkut’s</a:t>
            </a:r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Institute of Technology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Bangkok, Thailand.</a:t>
            </a:r>
          </a:p>
          <a:p>
            <a:pPr marL="268288" indent="-231775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Southern University and A&amp;M College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Louisiana, U.S.A.</a:t>
            </a:r>
          </a:p>
          <a:p>
            <a:pPr marL="268288" indent="-231775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r>
              <a:rPr lang="en-US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Nakhon</a:t>
            </a:r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Pathom</a:t>
            </a:r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Rajabhat</a:t>
            </a:r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University,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Bangkok, Thailand.</a:t>
            </a:r>
          </a:p>
          <a:p>
            <a:pPr marL="268288" indent="-231775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Vietnam National University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Ho Chi Minh City, Vietnam.</a:t>
            </a:r>
          </a:p>
          <a:p>
            <a:pPr marL="268288" indent="-231775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Military College of Electronics and Mechanical Engineering,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Secunderabad</a:t>
            </a:r>
          </a:p>
          <a:p>
            <a:pPr marL="419100" indent="-382588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defRPr/>
            </a:pPr>
            <a:endParaRPr lang="en-IN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419100" indent="-382588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defRPr/>
            </a:pPr>
            <a:endParaRPr lang="en-IN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419100" indent="-382588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defRPr/>
            </a:pPr>
            <a:endParaRPr lang="en-IN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419100" indent="-382588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defRPr/>
            </a:pPr>
            <a:endParaRPr lang="en-IN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419100" indent="-382588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defRPr/>
            </a:pPr>
            <a:endParaRPr lang="en-IN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419100" indent="-382588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defRPr/>
            </a:pPr>
            <a:endParaRPr lang="en-IN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419100" indent="-382588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defRPr/>
            </a:pPr>
            <a:endParaRPr lang="en-IN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419100" indent="-382588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defRPr/>
            </a:pPr>
            <a:endParaRPr lang="en-IN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419100" indent="-382588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defRPr/>
            </a:pPr>
            <a:endParaRPr lang="en-IN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268288" indent="-268288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defRPr/>
            </a:pPr>
            <a:r>
              <a:rPr lang="en-IN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Understandings of Collaboration</a:t>
            </a:r>
          </a:p>
          <a:p>
            <a:pPr marL="268288" indent="-268288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r>
              <a:rPr lang="en-IN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Development of collaborative research.</a:t>
            </a:r>
          </a:p>
          <a:p>
            <a:pPr marL="268288" indent="-268288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r>
              <a:rPr lang="en-IN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Organization of seminars, workshops and other meetings on specific topics.</a:t>
            </a:r>
          </a:p>
          <a:p>
            <a:pPr marL="268288" indent="-268288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r>
              <a:rPr lang="en-IN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Exchange of students</a:t>
            </a:r>
          </a:p>
          <a:p>
            <a:pPr marL="268288" indent="-268288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r>
              <a:rPr lang="en-IN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Exchange of research scholars.</a:t>
            </a:r>
          </a:p>
          <a:p>
            <a:pPr marL="268288" indent="-268288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r>
              <a:rPr lang="en-IN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Exchange of faculty members</a:t>
            </a:r>
          </a:p>
          <a:p>
            <a:pPr marL="419100" indent="-382588" eaLnBrk="0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sz="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419100" indent="-382588" eaLnBrk="0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IN" sz="24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MoUs</a:t>
            </a:r>
            <a:r>
              <a:rPr lang="en-IN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about to sign:</a:t>
            </a:r>
          </a:p>
          <a:p>
            <a:pPr marL="419100" indent="-382588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endParaRPr 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419100" indent="-382588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endParaRPr 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419100" indent="-382588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endParaRPr 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419100" indent="-382588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endParaRPr 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419100" indent="-382588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endParaRPr 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419100" indent="-382588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endParaRPr 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419100" indent="-382588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endParaRPr 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419100" indent="-382588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419100" indent="-382588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419100" indent="-382588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419100" indent="-382588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endParaRPr lang="en-US" sz="1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74759" name="AutoShape 9" descr="Image result for kmit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4760" name="Picture 10" descr="C:\Users\LVN Prasad\Desktop\MoUs\KMITL.jpg"/>
          <p:cNvPicPr>
            <a:picLocks noChangeAspect="1" noChangeArrowheads="1"/>
          </p:cNvPicPr>
          <p:nvPr/>
        </p:nvPicPr>
        <p:blipFill>
          <a:blip r:embed="rId3"/>
          <a:srcRect t="3555" b="3999"/>
          <a:stretch>
            <a:fillRect/>
          </a:stretch>
        </p:blipFill>
        <p:spPr bwMode="auto">
          <a:xfrm>
            <a:off x="76200" y="5562600"/>
            <a:ext cx="838200" cy="86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1" name="Picture 14" descr="C:\Users\LVN Prasad\Desktop\MoUs\SU.png"/>
          <p:cNvPicPr>
            <a:picLocks noChangeAspect="1" noChangeArrowheads="1"/>
          </p:cNvPicPr>
          <p:nvPr/>
        </p:nvPicPr>
        <p:blipFill>
          <a:blip r:embed="rId4"/>
          <a:srcRect r="68880" b="14999"/>
          <a:stretch>
            <a:fillRect/>
          </a:stretch>
        </p:blipFill>
        <p:spPr bwMode="auto">
          <a:xfrm>
            <a:off x="2133600" y="563880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2" name="Picture 15" descr="C:\Users\LVN Prasad\Desktop\MoUs\NPR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1" y="5562600"/>
            <a:ext cx="609600" cy="78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3" name="Picture 16" descr="C:\Users\LVN Prasad\Desktop\MoUs\VNU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2600" y="5715000"/>
            <a:ext cx="123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4" name="Picture 2" descr="C:\Users\LVN Prasad\Desktop\MoUs\bandung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1800" y="55626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5" name="Picture 17" descr="C:\Users\LVN Prasad\Desktop\MoUs\NTU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8200" y="4953000"/>
            <a:ext cx="16954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6" name="Picture 18" descr="C:\Users\LVN Prasad\Desktop\MoUs\UAlabama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05600" y="4724400"/>
            <a:ext cx="1981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7" name="Picture 20" descr="C:\Users\LVN Prasad\Desktop\MoUs\Malaya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8200" y="5638800"/>
            <a:ext cx="1677347" cy="84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2" name="Picture 2" descr="C:\Users\LVN Prasad\Desktop\mceme.png"/>
          <p:cNvPicPr>
            <a:picLocks noChangeAspect="1" noChangeArrowheads="1"/>
          </p:cNvPicPr>
          <p:nvPr/>
        </p:nvPicPr>
        <p:blipFill>
          <a:blip r:embed="rId11" cstate="print"/>
          <a:srcRect l="9467" t="11364" r="41467" b="25000"/>
          <a:stretch>
            <a:fillRect/>
          </a:stretch>
        </p:blipFill>
        <p:spPr bwMode="auto">
          <a:xfrm>
            <a:off x="3581400" y="5638800"/>
            <a:ext cx="625929" cy="762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8AD7244B-781E-460A-9AB7-624125B0791F}" type="slidenum">
              <a:rPr lang="en-US" altLang="en-US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F7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6804" name="Rectangle 7"/>
          <p:cNvSpPr>
            <a:spLocks noChangeArrowheads="1"/>
          </p:cNvSpPr>
          <p:nvPr/>
        </p:nvSpPr>
        <p:spPr bwMode="auto">
          <a:xfrm>
            <a:off x="0" y="238125"/>
            <a:ext cx="662322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 altLang="en-US" sz="2800" b="1" dirty="0">
                <a:latin typeface="Calibri" pitchFamily="34" charset="0"/>
                <a:cs typeface="Calibri" pitchFamily="34" charset="0"/>
              </a:rPr>
              <a:t>Innovative Projects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(Images Slide with text)</a:t>
            </a:r>
          </a:p>
          <a:p>
            <a:r>
              <a:rPr lang="en-IN" altLang="en-US" sz="2800" b="1" dirty="0">
                <a:latin typeface="Calibri" pitchFamily="34" charset="0"/>
                <a:cs typeface="Calibri" pitchFamily="34" charset="0"/>
              </a:rPr>
              <a:t> </a:t>
            </a:r>
            <a:endParaRPr lang="en-US" altLang="en-US" sz="2800" b="1" dirty="0">
              <a:latin typeface="Calibri" pitchFamily="34" charset="0"/>
            </a:endParaRPr>
          </a:p>
        </p:txBody>
      </p:sp>
      <p:pic>
        <p:nvPicPr>
          <p:cNvPr id="76805" name="Picture 5" descr="iare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5800" y="0"/>
            <a:ext cx="8382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066800"/>
            <a:ext cx="28686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657600"/>
            <a:ext cx="2844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10668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9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3657600"/>
            <a:ext cx="1905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0" name="Picture 2" descr="F:\VINCI INNOVATIVE ENGINEERING\ROHAKA\PICTURES &amp; VIDOES\Ee TV Yuva program\DSC_043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1400" y="3657600"/>
            <a:ext cx="24384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1" name="Picture 2" descr="C:\Users\MechanicalDepartment\Desktop\project\Solar bicycle.JPG"/>
          <p:cNvPicPr>
            <a:picLocks noChangeAspect="1" noChangeArrowheads="1"/>
          </p:cNvPicPr>
          <p:nvPr/>
        </p:nvPicPr>
        <p:blipFill>
          <a:blip r:embed="rId8"/>
          <a:srcRect l="50909" t="603" r="4378" b="62138"/>
          <a:stretch>
            <a:fillRect/>
          </a:stretch>
        </p:blipFill>
        <p:spPr bwMode="auto">
          <a:xfrm>
            <a:off x="6477000" y="1042988"/>
            <a:ext cx="1828800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12" name="TextBox 18"/>
          <p:cNvSpPr txBox="1">
            <a:spLocks noChangeArrowheads="1"/>
          </p:cNvSpPr>
          <p:nvPr/>
        </p:nvSpPr>
        <p:spPr bwMode="auto">
          <a:xfrm>
            <a:off x="228600" y="3048000"/>
            <a:ext cx="292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N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Milk Extraction Machine 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Font: Calibri, Size: 16, Style: Regular)</a:t>
            </a:r>
            <a:r>
              <a:rPr lang="en-IN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1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6813" name="TextBox 19"/>
          <p:cNvSpPr txBox="1">
            <a:spLocks noChangeArrowheads="1"/>
          </p:cNvSpPr>
          <p:nvPr/>
        </p:nvSpPr>
        <p:spPr bwMode="auto">
          <a:xfrm>
            <a:off x="3352800" y="3048000"/>
            <a:ext cx="2819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16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Pesticide Spraying Machine</a:t>
            </a:r>
            <a:endParaRPr lang="en-US" sz="160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6814" name="TextBox 20"/>
          <p:cNvSpPr txBox="1">
            <a:spLocks noChangeArrowheads="1"/>
          </p:cNvSpPr>
          <p:nvPr/>
        </p:nvSpPr>
        <p:spPr bwMode="auto">
          <a:xfrm>
            <a:off x="6400800" y="3200400"/>
            <a:ext cx="2514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16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Solar Powered Tricycle</a:t>
            </a:r>
            <a:endParaRPr lang="en-US" sz="160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6815" name="TextBox 21"/>
          <p:cNvSpPr txBox="1">
            <a:spLocks noChangeArrowheads="1"/>
          </p:cNvSpPr>
          <p:nvPr/>
        </p:nvSpPr>
        <p:spPr bwMode="auto">
          <a:xfrm>
            <a:off x="228600" y="5715000"/>
            <a:ext cx="2895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N" sz="16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Remote Controlled Mechanical Excavator </a:t>
            </a:r>
            <a:endParaRPr lang="en-US" sz="160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6816" name="TextBox 22"/>
          <p:cNvSpPr txBox="1">
            <a:spLocks noChangeArrowheads="1"/>
          </p:cNvSpPr>
          <p:nvPr/>
        </p:nvSpPr>
        <p:spPr bwMode="auto">
          <a:xfrm>
            <a:off x="3276600" y="5867400"/>
            <a:ext cx="2895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N" sz="16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ROHAKA</a:t>
            </a:r>
            <a:endParaRPr lang="en-US" sz="160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6817" name="TextBox 23"/>
          <p:cNvSpPr txBox="1">
            <a:spLocks noChangeArrowheads="1"/>
          </p:cNvSpPr>
          <p:nvPr/>
        </p:nvSpPr>
        <p:spPr bwMode="auto">
          <a:xfrm>
            <a:off x="6096000" y="6019800"/>
            <a:ext cx="2895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N" sz="16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Rice Transplanting Machine</a:t>
            </a:r>
            <a:endParaRPr lang="en-US" sz="160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E:\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8" name="Slide Number Placeholder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CCC83939-B454-4E5D-82CC-E3A64CDE3753}" type="slidenum">
              <a:rPr lang="en-US" altLang="en-US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F7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9877" name="Rectangle 7"/>
          <p:cNvSpPr>
            <a:spLocks noChangeArrowheads="1"/>
          </p:cNvSpPr>
          <p:nvPr/>
        </p:nvSpPr>
        <p:spPr bwMode="auto">
          <a:xfrm>
            <a:off x="0" y="238125"/>
            <a:ext cx="44424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 altLang="en-US" sz="2800" b="1" dirty="0">
                <a:latin typeface="Calibri" pitchFamily="34" charset="0"/>
                <a:cs typeface="Calibri" pitchFamily="34" charset="0"/>
              </a:rPr>
              <a:t>STSP </a:t>
            </a:r>
            <a:r>
              <a:rPr lang="en-IN" altLang="en-US" sz="28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–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(Full Image Template)</a:t>
            </a:r>
          </a:p>
        </p:txBody>
      </p:sp>
      <p:pic>
        <p:nvPicPr>
          <p:cNvPr id="79878" name="Picture 5" descr="iare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0"/>
            <a:ext cx="8382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3" name="TextBox 22"/>
          <p:cNvSpPr txBox="1">
            <a:spLocks noChangeArrowheads="1"/>
          </p:cNvSpPr>
          <p:nvPr/>
        </p:nvSpPr>
        <p:spPr bwMode="auto">
          <a:xfrm>
            <a:off x="304800" y="914400"/>
            <a:ext cx="83820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IN" sz="24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Start – up and Business Identification</a:t>
            </a:r>
          </a:p>
          <a:p>
            <a:pPr marL="361950">
              <a:buFont typeface="Wingdings" pitchFamily="2" charset="2"/>
              <a:buChar char="ü"/>
              <a:defRPr/>
            </a:pPr>
            <a:r>
              <a:rPr lang="en-IN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Electronic Reuse</a:t>
            </a:r>
          </a:p>
          <a:p>
            <a:pPr marL="361950">
              <a:buFont typeface="Wingdings" pitchFamily="2" charset="2"/>
              <a:buChar char="ü"/>
              <a:defRPr/>
            </a:pPr>
            <a:r>
              <a:rPr lang="en-IN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SPORTSWAN – Sports World and Network</a:t>
            </a:r>
          </a:p>
          <a:p>
            <a:pPr marL="361950">
              <a:buFont typeface="Wingdings" pitchFamily="2" charset="2"/>
              <a:buChar char="ü"/>
              <a:defRPr/>
            </a:pPr>
            <a:r>
              <a:rPr lang="en-IN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App for Blind People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26FA5FC-AAC9-43CA-A434-84FC07955C06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F7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0596" name="Rectangle 7"/>
          <p:cNvSpPr>
            <a:spLocks noChangeArrowheads="1"/>
          </p:cNvSpPr>
          <p:nvPr/>
        </p:nvSpPr>
        <p:spPr bwMode="auto">
          <a:xfrm>
            <a:off x="0" y="238125"/>
            <a:ext cx="815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2800" b="1" dirty="0">
                <a:latin typeface="Calibri" pitchFamily="34" charset="0"/>
                <a:cs typeface="Calibri" pitchFamily="34" charset="0"/>
              </a:rPr>
              <a:t>Infrastructure at a Glance </a:t>
            </a:r>
            <a:r>
              <a:rPr lang="en-IN" altLang="en-US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(Images with text – vertical)</a:t>
            </a:r>
            <a:endParaRPr lang="en-US" altLang="en-US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10597" name="Picture 4" descr="iare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5800" y="0"/>
            <a:ext cx="8382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990600"/>
            <a:ext cx="51054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1475" indent="-371475">
              <a:spcAft>
                <a:spcPts val="600"/>
              </a:spcAft>
              <a:buFont typeface="Wingdings" pitchFamily="2" charset="2"/>
              <a:buChar char="Ø"/>
            </a:pPr>
            <a:r>
              <a:rPr lang="en-IN" sz="2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Four Academic Blocks</a:t>
            </a:r>
          </a:p>
          <a:p>
            <a:pPr marL="371475" indent="-371475">
              <a:spcAft>
                <a:spcPts val="600"/>
              </a:spcAft>
              <a:buFont typeface="Wingdings" pitchFamily="2" charset="2"/>
              <a:buChar char="Ø"/>
            </a:pPr>
            <a:r>
              <a:rPr lang="en-IN" sz="2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Innovation Centre</a:t>
            </a:r>
          </a:p>
          <a:p>
            <a:pPr marL="371475" indent="-371475">
              <a:spcAft>
                <a:spcPts val="600"/>
              </a:spcAft>
              <a:buFont typeface="Wingdings" pitchFamily="2" charset="2"/>
              <a:buChar char="Ø"/>
            </a:pPr>
            <a:r>
              <a:rPr lang="en-IN" sz="2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Career Development Centre</a:t>
            </a:r>
          </a:p>
          <a:p>
            <a:pPr marL="371475" indent="-371475">
              <a:spcAft>
                <a:spcPts val="600"/>
              </a:spcAft>
              <a:buFont typeface="Wingdings" pitchFamily="2" charset="2"/>
              <a:buChar char="Ø"/>
            </a:pPr>
            <a:r>
              <a:rPr lang="en-IN" sz="2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 &amp; D Centre</a:t>
            </a:r>
          </a:p>
          <a:p>
            <a:pPr marL="371475" indent="-371475">
              <a:spcAft>
                <a:spcPts val="600"/>
              </a:spcAft>
              <a:buFont typeface="Wingdings" pitchFamily="2" charset="2"/>
              <a:buChar char="Ø"/>
            </a:pPr>
            <a:r>
              <a:rPr lang="en-IN" sz="2000" b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Wi</a:t>
            </a:r>
            <a:r>
              <a:rPr lang="en-IN" sz="2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IN" sz="2000" b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Fi</a:t>
            </a:r>
            <a:r>
              <a:rPr lang="en-IN" sz="2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Campus, 300 Mbps connectivity</a:t>
            </a:r>
          </a:p>
          <a:p>
            <a:pPr marL="371475" indent="-371475">
              <a:spcAft>
                <a:spcPts val="600"/>
              </a:spcAft>
              <a:buFont typeface="Wingdings" pitchFamily="2" charset="2"/>
              <a:buChar char="Ø"/>
            </a:pPr>
            <a:r>
              <a:rPr lang="en-IN" sz="2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Hi – tech Laboratories</a:t>
            </a:r>
          </a:p>
          <a:p>
            <a:pPr marL="371475" indent="-371475">
              <a:spcAft>
                <a:spcPts val="600"/>
              </a:spcAft>
              <a:buFont typeface="Wingdings" pitchFamily="2" charset="2"/>
              <a:buChar char="Ø"/>
            </a:pPr>
            <a:r>
              <a:rPr lang="en-IN" sz="2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Central Library</a:t>
            </a:r>
          </a:p>
          <a:p>
            <a:pPr marL="371475" indent="-371475">
              <a:spcAft>
                <a:spcPts val="600"/>
              </a:spcAft>
              <a:buFont typeface="Wingdings" pitchFamily="2" charset="2"/>
              <a:buChar char="Ø"/>
            </a:pPr>
            <a:r>
              <a:rPr lang="en-IN" sz="2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Auditorium, Seminar Halls, Flipped Class Room and Computer Centre</a:t>
            </a:r>
          </a:p>
          <a:p>
            <a:pPr marL="371475" indent="-371475">
              <a:spcAft>
                <a:spcPts val="600"/>
              </a:spcAft>
              <a:buFont typeface="Wingdings" pitchFamily="2" charset="2"/>
              <a:buChar char="Ø"/>
            </a:pPr>
            <a:r>
              <a:rPr lang="en-IN" sz="2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Excellent sports facilities</a:t>
            </a:r>
          </a:p>
          <a:p>
            <a:pPr marL="371475" indent="-371475">
              <a:spcAft>
                <a:spcPts val="600"/>
              </a:spcAft>
              <a:buFont typeface="Wingdings" pitchFamily="2" charset="2"/>
              <a:buChar char="Ø"/>
            </a:pPr>
            <a:r>
              <a:rPr lang="en-IN" sz="2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Bank – ATM </a:t>
            </a:r>
          </a:p>
          <a:p>
            <a:pPr marL="371475" indent="-371475">
              <a:spcAft>
                <a:spcPts val="600"/>
              </a:spcAft>
              <a:buFont typeface="Wingdings" pitchFamily="2" charset="2"/>
              <a:buChar char="Ø"/>
            </a:pPr>
            <a:r>
              <a:rPr lang="en-IN" sz="2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Two Hostel Blocks</a:t>
            </a:r>
          </a:p>
        </p:txBody>
      </p:sp>
      <p:pic>
        <p:nvPicPr>
          <p:cNvPr id="10" name="Picture 2" descr="C:\Users\iare\Desktop\JNTU Inspections\Lab shoot 1\RBP_1864.jpg"/>
          <p:cNvPicPr>
            <a:picLocks noChangeAspect="1" noChangeArrowheads="1"/>
          </p:cNvPicPr>
          <p:nvPr/>
        </p:nvPicPr>
        <p:blipFill>
          <a:blip r:embed="rId3" cstate="print"/>
          <a:srcRect l="8333" t="16667" r="21970" b="16667"/>
          <a:stretch>
            <a:fillRect/>
          </a:stretch>
        </p:blipFill>
        <p:spPr bwMode="auto">
          <a:xfrm>
            <a:off x="5943600" y="4533920"/>
            <a:ext cx="2891791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 descr="C:\Users\iare\Desktop\JNTU Inspections\Lab shoot 1\RBP_1755.jpg"/>
          <p:cNvPicPr>
            <a:picLocks noChangeAspect="1" noChangeArrowheads="1"/>
          </p:cNvPicPr>
          <p:nvPr/>
        </p:nvPicPr>
        <p:blipFill>
          <a:blip r:embed="rId4" cstate="print"/>
          <a:srcRect l="8214"/>
          <a:stretch>
            <a:fillRect/>
          </a:stretch>
        </p:blipFill>
        <p:spPr bwMode="auto">
          <a:xfrm>
            <a:off x="5943600" y="3117651"/>
            <a:ext cx="2885440" cy="1492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9265" name="Picture 1"/>
          <p:cNvPicPr>
            <a:picLocks noChangeAspect="1" noChangeArrowheads="1"/>
          </p:cNvPicPr>
          <p:nvPr/>
        </p:nvPicPr>
        <p:blipFill>
          <a:blip r:embed="rId5"/>
          <a:srcRect l="3774" t="26667" b="16667"/>
          <a:stretch>
            <a:fillRect/>
          </a:stretch>
        </p:blipFill>
        <p:spPr bwMode="auto">
          <a:xfrm>
            <a:off x="5929322" y="1119190"/>
            <a:ext cx="2928958" cy="195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7019D11-620A-4BC6-BBFB-02C5406F31F1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F7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2644" name="Rectangle 7"/>
          <p:cNvSpPr>
            <a:spLocks noChangeArrowheads="1"/>
          </p:cNvSpPr>
          <p:nvPr/>
        </p:nvSpPr>
        <p:spPr bwMode="auto">
          <a:xfrm>
            <a:off x="0" y="238125"/>
            <a:ext cx="8153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altLang="en-US" sz="2800" b="1" dirty="0">
                <a:latin typeface="Calibri" pitchFamily="34" charset="0"/>
                <a:cs typeface="Calibri" pitchFamily="34" charset="0"/>
              </a:rPr>
              <a:t>Campus Facilities </a:t>
            </a:r>
            <a:r>
              <a:rPr lang="en-IN" altLang="en-US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(Images with text – horizontal)</a:t>
            </a:r>
            <a:endParaRPr lang="en-US" altLang="en-US" sz="2800" b="1" dirty="0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/>
            <a:endParaRPr lang="en-US" altLang="en-US" sz="2800" b="1" dirty="0">
              <a:latin typeface="Calibri" pitchFamily="34" charset="0"/>
            </a:endParaRPr>
          </a:p>
        </p:txBody>
      </p:sp>
      <p:pic>
        <p:nvPicPr>
          <p:cNvPr id="112645" name="Picture 4" descr="iare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5800" y="0"/>
            <a:ext cx="8382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304800" y="1000108"/>
            <a:ext cx="75438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5125" marR="0" lvl="0" indent="-365125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IN" sz="2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Housekeeping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365125" indent="-365125" eaLnBrk="0" hangingPunct="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Power Backup (4</a:t>
            </a:r>
            <a:r>
              <a:rPr lang="nn-NO" sz="20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Generator 180 KVA, 125 KVA (2 nos) and 62 KVA, 40 UPS  (Varying from 6 KVA to 20 KVA))</a:t>
            </a:r>
          </a:p>
          <a:p>
            <a:pPr marL="365125" indent="-365125" eaLnBrk="0" hangingPunct="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Solar Power – </a:t>
            </a:r>
            <a:r>
              <a:rPr lang="en-US" sz="2000" b="1" dirty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160 KW</a:t>
            </a:r>
          </a:p>
          <a:p>
            <a:pPr marL="365125" marR="0" lvl="0" indent="-365125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Centralized</a:t>
            </a: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RO Water Plant</a:t>
            </a:r>
          </a:p>
          <a:p>
            <a:pPr marL="371475" indent="-371475">
              <a:spcAft>
                <a:spcPts val="600"/>
              </a:spcAft>
              <a:buFont typeface="Wingdings" pitchFamily="2" charset="2"/>
              <a:buChar char="Ø"/>
            </a:pPr>
            <a:r>
              <a:rPr lang="en-IN" sz="2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Fleet of 32 vehicles for transportation of students and faculty</a:t>
            </a:r>
          </a:p>
          <a:p>
            <a:pPr marL="371475" indent="-371475">
              <a:spcAft>
                <a:spcPts val="600"/>
              </a:spcAft>
              <a:buFont typeface="Wingdings" pitchFamily="2" charset="2"/>
              <a:buChar char="Ø"/>
            </a:pPr>
            <a:r>
              <a:rPr lang="en-IN" sz="2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Canteen (Air – Conditioned) </a:t>
            </a:r>
          </a:p>
          <a:p>
            <a:pPr marL="371475" indent="-371475">
              <a:spcAft>
                <a:spcPts val="600"/>
              </a:spcAft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5654" name="Rectangle 6"/>
          <p:cNvSpPr>
            <a:spLocks noChangeArrowheads="1"/>
          </p:cNvSpPr>
          <p:nvPr/>
        </p:nvSpPr>
        <p:spPr bwMode="auto">
          <a:xfrm>
            <a:off x="0" y="6000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5655" name="Rectangle 7"/>
          <p:cNvSpPr>
            <a:spLocks noChangeArrowheads="1"/>
          </p:cNvSpPr>
          <p:nvPr/>
        </p:nvSpPr>
        <p:spPr bwMode="auto">
          <a:xfrm>
            <a:off x="-114300" y="8239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3186" name="Picture 2" descr="C:\Users\LVN Prasad\Desktop\labs\SOLAR.jpg"/>
          <p:cNvPicPr>
            <a:picLocks noChangeAspect="1" noChangeArrowheads="1"/>
          </p:cNvPicPr>
          <p:nvPr/>
        </p:nvPicPr>
        <p:blipFill>
          <a:blip r:embed="rId3" cstate="print"/>
          <a:srcRect t="21164"/>
          <a:stretch>
            <a:fillRect/>
          </a:stretch>
        </p:blipFill>
        <p:spPr bwMode="auto">
          <a:xfrm>
            <a:off x="214282" y="4143380"/>
            <a:ext cx="3152617" cy="2143140"/>
          </a:xfrm>
          <a:prstGeom prst="rect">
            <a:avLst/>
          </a:prstGeom>
          <a:noFill/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143380"/>
            <a:ext cx="289343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89" name="Picture 5" descr="C:\Users\LVN Prasad\Desktop\labs\trans.JPG"/>
          <p:cNvPicPr>
            <a:picLocks noChangeAspect="1" noChangeArrowheads="1"/>
          </p:cNvPicPr>
          <p:nvPr/>
        </p:nvPicPr>
        <p:blipFill>
          <a:blip r:embed="rId5"/>
          <a:srcRect r="8889"/>
          <a:stretch>
            <a:fillRect/>
          </a:stretch>
        </p:blipFill>
        <p:spPr bwMode="auto">
          <a:xfrm>
            <a:off x="6143636" y="4143380"/>
            <a:ext cx="2928958" cy="214314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Content Placeholder 2"/>
          <p:cNvSpPr>
            <a:spLocks noGrp="1"/>
          </p:cNvSpPr>
          <p:nvPr>
            <p:ph idx="1"/>
          </p:nvPr>
        </p:nvSpPr>
        <p:spPr>
          <a:xfrm>
            <a:off x="228600" y="3048000"/>
            <a:ext cx="8610600" cy="3505200"/>
          </a:xfrm>
        </p:spPr>
        <p:txBody>
          <a:bodyPr/>
          <a:lstStyle/>
          <a:p>
            <a:pPr marL="0" eaLnBrk="1" hangingPunct="1">
              <a:spcBef>
                <a:spcPts val="1800"/>
              </a:spcBef>
              <a:buFont typeface="Wingdings 2" pitchFamily="18" charset="2"/>
              <a:buNone/>
            </a:pPr>
            <a:r>
              <a:rPr lang="en-US" sz="2800" dirty="0">
                <a:solidFill>
                  <a:srgbClr val="002060"/>
                </a:solidFill>
                <a:latin typeface="Calibri" pitchFamily="34" charset="0"/>
              </a:rPr>
              <a:t>The Institute is constantly striving for </a:t>
            </a:r>
            <a:r>
              <a:rPr lang="en-US" sz="2800" dirty="0">
                <a:solidFill>
                  <a:srgbClr val="00B050"/>
                </a:solidFill>
                <a:latin typeface="Calibri" pitchFamily="34" charset="0"/>
              </a:rPr>
              <a:t>“Excellence”, </a:t>
            </a:r>
            <a:r>
              <a:rPr lang="en-US" sz="2800" dirty="0">
                <a:solidFill>
                  <a:srgbClr val="002060"/>
                </a:solidFill>
                <a:latin typeface="Calibri" pitchFamily="34" charset="0"/>
              </a:rPr>
              <a:t>the evidences of which are furnished in the presentation; and put forth before the NBA  team for perusal and Evaluation.</a:t>
            </a:r>
          </a:p>
          <a:p>
            <a:pPr marL="0" eaLnBrk="1" hangingPunct="1">
              <a:spcBef>
                <a:spcPts val="1800"/>
              </a:spcBef>
              <a:buFont typeface="Wingdings 2" pitchFamily="18" charset="2"/>
              <a:buNone/>
            </a:pPr>
            <a:r>
              <a:rPr lang="en-US" sz="2800" dirty="0">
                <a:solidFill>
                  <a:srgbClr val="002060"/>
                </a:solidFill>
                <a:latin typeface="Calibri" pitchFamily="34" charset="0"/>
              </a:rPr>
              <a:t>Management supports and derives pride in all our </a:t>
            </a:r>
            <a:r>
              <a:rPr lang="en-US" sz="2800" dirty="0">
                <a:solidFill>
                  <a:srgbClr val="00B050"/>
                </a:solidFill>
                <a:latin typeface="Calibri" pitchFamily="34" charset="0"/>
              </a:rPr>
              <a:t>success plans</a:t>
            </a:r>
            <a:r>
              <a:rPr lang="en-US" sz="2600" dirty="0">
                <a:solidFill>
                  <a:srgbClr val="00B05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F71A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38125"/>
            <a:ext cx="18065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latin typeface="Calibri" pitchFamily="34" charset="0"/>
                <a:cs typeface="+mn-cs"/>
              </a:rPr>
              <a:t>Conclusion</a:t>
            </a:r>
          </a:p>
        </p:txBody>
      </p:sp>
      <p:sp>
        <p:nvSpPr>
          <p:cNvPr id="152581" name="Content Placeholder 2"/>
          <p:cNvSpPr txBox="1">
            <a:spLocks/>
          </p:cNvSpPr>
          <p:nvPr/>
        </p:nvSpPr>
        <p:spPr bwMode="auto">
          <a:xfrm>
            <a:off x="228600" y="472440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rgbClr val="00B050"/>
                </a:solidFill>
                <a:latin typeface="Maiandra GD" pitchFamily="34" charset="0"/>
              </a:rPr>
              <a:t> </a:t>
            </a:r>
            <a:endParaRPr lang="en-US" sz="2800" b="1">
              <a:solidFill>
                <a:srgbClr val="00B050"/>
              </a:solidFill>
              <a:latin typeface="Maiandra GD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29ED5C-F190-4C15-94AC-8C8C67ECA87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52583" name="Picture 8" descr="iare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5800" y="0"/>
            <a:ext cx="8382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4" name="Picture 3" descr="C:\Users\LVN PRASAD\Desktop\images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1676400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610600" cy="914400"/>
          </a:xfrm>
        </p:spPr>
        <p:txBody>
          <a:bodyPr/>
          <a:lstStyle/>
          <a:p>
            <a:pPr marL="0" algn="ctr" eaLnBrk="1" hangingPunct="1">
              <a:spcBef>
                <a:spcPts val="1800"/>
              </a:spcBef>
              <a:buFont typeface="Wingdings 2" pitchFamily="18" charset="2"/>
              <a:buNone/>
            </a:pPr>
            <a:r>
              <a:rPr lang="en-US" sz="2800">
                <a:solidFill>
                  <a:srgbClr val="002060"/>
                </a:solidFill>
                <a:latin typeface="Maiandra GD" pitchFamily="34" charset="0"/>
              </a:rPr>
              <a:t>Progressive, Forward-Looking, Positive</a:t>
            </a:r>
            <a:br>
              <a:rPr lang="en-US" sz="2800">
                <a:solidFill>
                  <a:srgbClr val="002060"/>
                </a:solidFill>
                <a:latin typeface="Maiandra GD" pitchFamily="34" charset="0"/>
              </a:rPr>
            </a:br>
            <a:r>
              <a:rPr lang="en-US" sz="2800">
                <a:solidFill>
                  <a:srgbClr val="002060"/>
                </a:solidFill>
                <a:latin typeface="Maiandra GD" pitchFamily="34" charset="0"/>
              </a:rPr>
              <a:t>Enthusiastic, Vibrant Community at IARE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F71A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40792"/>
            <a:ext cx="1997663" cy="521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latin typeface="Calibri" pitchFamily="34" charset="0"/>
                <a:cs typeface="+mn-cs"/>
              </a:rPr>
              <a:t>We are a…</a:t>
            </a:r>
          </a:p>
        </p:txBody>
      </p:sp>
      <p:sp>
        <p:nvSpPr>
          <p:cNvPr id="153605" name="Content Placeholder 2"/>
          <p:cNvSpPr txBox="1">
            <a:spLocks/>
          </p:cNvSpPr>
          <p:nvPr/>
        </p:nvSpPr>
        <p:spPr bwMode="auto">
          <a:xfrm>
            <a:off x="228600" y="396240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800" b="1" i="1">
                <a:solidFill>
                  <a:srgbClr val="00B050"/>
                </a:solidFill>
                <a:latin typeface="Maiandra GD" pitchFamily="34" charset="0"/>
              </a:rPr>
              <a:t> We seek your advise and guidance to further</a:t>
            </a:r>
            <a:br>
              <a:rPr lang="en-US" sz="2800" b="1" i="1">
                <a:solidFill>
                  <a:srgbClr val="00B050"/>
                </a:solidFill>
                <a:latin typeface="Maiandra GD" pitchFamily="34" charset="0"/>
              </a:rPr>
            </a:br>
            <a:r>
              <a:rPr lang="en-US" sz="2800" b="1" i="1">
                <a:solidFill>
                  <a:srgbClr val="00B050"/>
                </a:solidFill>
                <a:latin typeface="Maiandra GD" pitchFamily="34" charset="0"/>
              </a:rPr>
              <a:t>  Enhance the quality of all our services.</a:t>
            </a:r>
            <a:endParaRPr lang="en-US" sz="2800" b="1">
              <a:solidFill>
                <a:srgbClr val="00B050"/>
              </a:solidFill>
              <a:latin typeface="Maiandra GD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A4D0E2-DE2E-4D78-8C10-B2514DBE62D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53607" name="Picture 8" descr="iare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5800" y="0"/>
            <a:ext cx="8382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F71A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pic>
        <p:nvPicPr>
          <p:cNvPr id="154627" name="Picture 4" descr="http://www.hiltonheadislandbuilder.com/wp-content/uploads/2012/12/thank-you-ca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A1906-51BE-4B49-A728-D60CC9E44BA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54629" name="Picture 5" descr="iare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0"/>
            <a:ext cx="8382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71A2"/>
          </a:solidFill>
          <a:ln w="25400" cap="flat" cmpd="sng" algn="ctr">
            <a:noFill/>
            <a:prstDash val="solid"/>
          </a:ln>
          <a:effectLst/>
        </p:spPr>
        <p:txBody>
          <a:bodyPr anchor="t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rgbClr val="FFFF00"/>
              </a:solidFill>
              <a:latin typeface="Calibri" pitchFamily="34" charset="0"/>
              <a:ea typeface="Tahoma" pitchFamily="34" charset="0"/>
              <a:cs typeface="Calibri" pitchFamily="34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rgbClr val="FFFF00"/>
              </a:solidFill>
              <a:latin typeface="Calibri" pitchFamily="34" charset="0"/>
              <a:ea typeface="Tahoma" pitchFamily="34" charset="0"/>
              <a:cs typeface="Calibri" pitchFamily="34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rgbClr val="FFFF00"/>
              </a:solidFill>
              <a:latin typeface="Calibri" pitchFamily="34" charset="0"/>
              <a:ea typeface="Tahoma" pitchFamily="34" charset="0"/>
              <a:cs typeface="Calibri" pitchFamily="34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rgbClr val="FFFF00"/>
              </a:solidFill>
              <a:latin typeface="Calibri" pitchFamily="34" charset="0"/>
              <a:ea typeface="Tahoma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Font: Calibri, Size: 32, Style: Bold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Presentation for extension of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small" dirty="0">
                <a:solidFill>
                  <a:srgbClr val="FF0000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(Small Caps)</a:t>
            </a:r>
            <a:r>
              <a:rPr lang="en-US" sz="3200" b="1" cap="small" dirty="0">
                <a:solidFill>
                  <a:srgbClr val="FFFF00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National Board of Accreditation (NBA)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small" dirty="0">
                <a:solidFill>
                  <a:srgbClr val="FFFF00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B.Tech: A</a:t>
            </a:r>
            <a:r>
              <a:rPr lang="en-US" sz="2400" b="1" cap="all" dirty="0">
                <a:solidFill>
                  <a:srgbClr val="FFFF00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ero</a:t>
            </a:r>
            <a:r>
              <a:rPr lang="en-US" sz="2400" b="1" cap="small" dirty="0">
                <a:solidFill>
                  <a:srgbClr val="FFFF00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, CSE, IT, ECE, EEE, ME </a:t>
            </a:r>
            <a:r>
              <a:rPr lang="en-US" sz="2400" b="1" dirty="0">
                <a:solidFill>
                  <a:srgbClr val="FFFF00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and</a:t>
            </a:r>
            <a:r>
              <a:rPr lang="en-US" sz="2400" b="1" cap="small" dirty="0">
                <a:solidFill>
                  <a:srgbClr val="FFFF00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CE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b="1" cap="small" dirty="0">
                <a:solidFill>
                  <a:srgbClr val="FFFF00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Under Tier – II Document</a:t>
            </a:r>
            <a:endParaRPr lang="en-US" sz="2400" b="1" dirty="0">
              <a:solidFill>
                <a:srgbClr val="FFFF00"/>
              </a:solidFill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47292" y="5042118"/>
            <a:ext cx="6096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 eaLnBrk="1" hangingPunct="1"/>
            <a:r>
              <a:rPr lang="en-US" sz="2800" b="1" dirty="0">
                <a:solidFill>
                  <a:srgbClr val="CCFFFF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Dr. L V Narasimha Prasad</a:t>
            </a:r>
          </a:p>
          <a:p>
            <a:pPr marL="514350" indent="-514350" algn="ctr" eaLnBrk="1" hangingPunct="1"/>
            <a:r>
              <a:rPr lang="en-US" sz="2800" dirty="0">
                <a:solidFill>
                  <a:srgbClr val="CCFFFF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Principal </a:t>
            </a:r>
          </a:p>
          <a:p>
            <a:pPr marL="514350" indent="-514350" algn="ctr" eaLnBrk="1" hangingPunct="1"/>
            <a:endParaRPr lang="en-US" sz="2800" dirty="0">
              <a:solidFill>
                <a:srgbClr val="CCFFFF"/>
              </a:solidFill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 marL="514350" indent="-514350" algn="ctr" eaLnBrk="1" hangingPunct="1"/>
            <a:r>
              <a:rPr lang="en-US" sz="2800" b="1" dirty="0">
                <a:latin typeface="Calibri" pitchFamily="34" charset="0"/>
                <a:cs typeface="Calibri" pitchFamily="34" charset="0"/>
              </a:rPr>
              <a:t>06 February,  2019</a:t>
            </a:r>
            <a:endParaRPr lang="en-US" sz="2800" dirty="0">
              <a:solidFill>
                <a:srgbClr val="CCFFFF"/>
              </a:solidFill>
              <a:latin typeface="Calibri" pitchFamily="34" charset="0"/>
              <a:ea typeface="Verdana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4653136"/>
            <a:ext cx="17145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by</a:t>
            </a:r>
            <a:endParaRPr lang="en-US" sz="26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9" descr="iare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1328" y="228600"/>
            <a:ext cx="186792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F7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0" y="240792"/>
            <a:ext cx="8153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Outline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(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Font: Calibri, Size: 28, Style: Bold)</a:t>
            </a:r>
          </a:p>
          <a:p>
            <a:r>
              <a:rPr lang="en-US" sz="2800" b="1" dirty="0">
                <a:latin typeface="Calibri" pitchFamily="34" charset="0"/>
              </a:rPr>
              <a:t>  </a:t>
            </a:r>
          </a:p>
        </p:txBody>
      </p:sp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53400" y="6416675"/>
            <a:ext cx="762000" cy="365125"/>
          </a:xfrm>
        </p:spPr>
        <p:txBody>
          <a:bodyPr/>
          <a:lstStyle/>
          <a:p>
            <a:pPr>
              <a:defRPr/>
            </a:pPr>
            <a:fld id="{BE18C7A5-D748-4C93-9C17-59CB418C4CC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7413" name="Picture 9" descr="iare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0"/>
            <a:ext cx="8382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1370864"/>
              </p:ext>
            </p:extLst>
          </p:nvPr>
        </p:nvGraphicFramePr>
        <p:xfrm>
          <a:off x="533400" y="1066800"/>
          <a:ext cx="8209986" cy="5305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4" descr="http://www.siltekcorp.com/images/banner_mission_vision.jpg"/>
          <p:cNvPicPr>
            <a:picLocks noChangeAspect="1" noChangeArrowheads="1"/>
          </p:cNvPicPr>
          <p:nvPr/>
        </p:nvPicPr>
        <p:blipFill>
          <a:blip r:embed="rId2"/>
          <a:srcRect l="29559" r="46121"/>
          <a:stretch>
            <a:fillRect/>
          </a:stretch>
        </p:blipFill>
        <p:spPr bwMode="auto">
          <a:xfrm>
            <a:off x="3200400" y="1752600"/>
            <a:ext cx="5867400" cy="3067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F0B1A-4043-42DB-8196-1BC5AC3AD6A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200400" y="2827338"/>
            <a:ext cx="5867400" cy="46166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B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effectLst>
                  <a:reflection blurRad="6350" stA="55000" endA="300" endPos="45500" dir="5400000" sy="-100000" algn="bl" rotWithShape="0"/>
                </a:effectLst>
              </a:rPr>
              <a:t> IARE - History and Growth</a:t>
            </a:r>
          </a:p>
        </p:txBody>
      </p:sp>
      <p:pic>
        <p:nvPicPr>
          <p:cNvPr id="15366" name="Picture 6" descr="iare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0"/>
            <a:ext cx="8382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Image result for milestones images"/>
          <p:cNvPicPr>
            <a:picLocks noChangeAspect="1" noChangeArrowheads="1"/>
          </p:cNvPicPr>
          <p:nvPr/>
        </p:nvPicPr>
        <p:blipFill>
          <a:blip r:embed="rId4"/>
          <a:srcRect r="39047" b="12953"/>
          <a:stretch>
            <a:fillRect/>
          </a:stretch>
        </p:blipFill>
        <p:spPr bwMode="auto">
          <a:xfrm>
            <a:off x="0" y="1765864"/>
            <a:ext cx="3214678" cy="302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240792"/>
            <a:ext cx="830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History and Growth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(Title Slide: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Calibri, 28, Bold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F7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Bell MT" pitchFamily="18" charset="0"/>
            </a:endParaRP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0" y="240792"/>
            <a:ext cx="8305800" cy="52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History and Growth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(Running Slide: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Calibri, 28, Bold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)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14E2B-9929-4563-B4BC-13AC9CF1E0D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9462" name="Picture 6" descr="iare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5800" y="0"/>
            <a:ext cx="8382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079847"/>
              </p:ext>
            </p:extLst>
          </p:nvPr>
        </p:nvGraphicFramePr>
        <p:xfrm>
          <a:off x="285720" y="1143000"/>
          <a:ext cx="8462744" cy="432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62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857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002060"/>
                        </a:buClr>
                        <a:buSzPct val="1000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Maruthi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Educational Society, Hyderabad bearing 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Registration number 389/94 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was founded in </a:t>
                      </a:r>
                      <a:r>
                        <a:rPr lang="en-US" sz="2400" dirty="0">
                          <a:solidFill>
                            <a:srgbClr val="00B050"/>
                          </a:solidFill>
                          <a:latin typeface="Calibri" pitchFamily="34" charset="0"/>
                          <a:cs typeface="Calibri" pitchFamily="34" charset="0"/>
                        </a:rPr>
                        <a:t>January 1994.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Font: Calibri, Size: 24, Style: Regular)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eaLnBrk="1" hangingPunct="1">
                        <a:spcAft>
                          <a:spcPts val="1200"/>
                        </a:spcAft>
                        <a:buClr>
                          <a:srgbClr val="002060"/>
                        </a:buClr>
                        <a:buSzPct val="100000"/>
                        <a:buFontTx/>
                        <a:buNone/>
                      </a:pPr>
                      <a:endParaRPr lang="en-US" sz="100" dirty="0">
                        <a:solidFill>
                          <a:srgbClr val="00B05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571">
                <a:tc>
                  <a:txBody>
                    <a:bodyPr/>
                    <a:lstStyle/>
                    <a:p>
                      <a:pPr marL="342900" indent="-342900" eaLnBrk="1" hangingPunct="1">
                        <a:spcAft>
                          <a:spcPts val="1200"/>
                        </a:spcAft>
                        <a:buClr>
                          <a:srgbClr val="002060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The Society was registered under the Andhra Pradesh (Telangana Area) Public Societies Registration Act, 1350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Fasli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(Act 1 of 1350 F).</a:t>
                      </a:r>
                    </a:p>
                    <a:p>
                      <a:pPr eaLnBrk="1" hangingPunct="1">
                        <a:spcAft>
                          <a:spcPts val="1200"/>
                        </a:spcAft>
                        <a:buClr>
                          <a:srgbClr val="002060"/>
                        </a:buClr>
                        <a:buSzPct val="100000"/>
                        <a:buFontTx/>
                        <a:buNone/>
                      </a:pPr>
                      <a:endParaRPr lang="en-US" sz="10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571">
                <a:tc>
                  <a:txBody>
                    <a:bodyPr/>
                    <a:lstStyle/>
                    <a:p>
                      <a:pPr marL="342900" indent="-342900" eaLnBrk="1" hangingPunct="1">
                        <a:spcAft>
                          <a:spcPts val="1200"/>
                        </a:spcAft>
                        <a:buClr>
                          <a:srgbClr val="002060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Mission of Society: </a:t>
                      </a:r>
                      <a:r>
                        <a:rPr lang="en-US" sz="2400" dirty="0">
                          <a:solidFill>
                            <a:srgbClr val="00B050"/>
                          </a:solidFill>
                          <a:latin typeface="Calibri" pitchFamily="34" charset="0"/>
                          <a:cs typeface="Calibri" pitchFamily="34" charset="0"/>
                        </a:rPr>
                        <a:t>Education for Liberation</a:t>
                      </a:r>
                    </a:p>
                    <a:p>
                      <a:pPr eaLnBrk="1" hangingPunct="1">
                        <a:spcAft>
                          <a:spcPts val="1200"/>
                        </a:spcAft>
                        <a:buClr>
                          <a:srgbClr val="002060"/>
                        </a:buClr>
                        <a:buSzPct val="100000"/>
                        <a:buFontTx/>
                        <a:buNone/>
                      </a:pPr>
                      <a:endParaRPr lang="en-US" sz="100" dirty="0">
                        <a:solidFill>
                          <a:srgbClr val="00B05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571">
                <a:tc>
                  <a:txBody>
                    <a:bodyPr/>
                    <a:lstStyle/>
                    <a:p>
                      <a:pPr marL="342900" indent="-342900" eaLnBrk="1" hangingPunct="1">
                        <a:spcAft>
                          <a:spcPts val="1200"/>
                        </a:spcAft>
                        <a:buClr>
                          <a:srgbClr val="002060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Since inception, the institute earned wide reputation of being one of the premier chain of educational institutions in the State.</a:t>
                      </a:r>
                    </a:p>
                    <a:p>
                      <a:pPr eaLnBrk="1" hangingPunct="1">
                        <a:spcAft>
                          <a:spcPts val="1200"/>
                        </a:spcAft>
                        <a:buClr>
                          <a:srgbClr val="002060"/>
                        </a:buClr>
                        <a:buSzPct val="100000"/>
                        <a:buFontTx/>
                        <a:buNone/>
                      </a:pPr>
                      <a:endParaRPr lang="en-US" sz="10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F7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Bell MT" pitchFamily="18" charset="0"/>
            </a:endParaRP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0" y="240792"/>
            <a:ext cx="8305800" cy="52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History and Growth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(Running Slide: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Calibri, 28, Bold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)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14E2B-9929-4563-B4BC-13AC9CF1E0D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9462" name="Picture 6" descr="iare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5800" y="0"/>
            <a:ext cx="8382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77BDB7-C505-460E-AEF4-4ED714FADF26}"/>
              </a:ext>
            </a:extLst>
          </p:cNvPr>
          <p:cNvSpPr/>
          <p:nvPr/>
        </p:nvSpPr>
        <p:spPr>
          <a:xfrm>
            <a:off x="467544" y="1155192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Aero Design Challenge - East</a:t>
            </a:r>
            <a:endParaRPr lang="en-US" sz="2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IN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12 Students and 3 faculty participated at Texas, USA on </a:t>
            </a:r>
            <a:r>
              <a:rPr lang="en-IN" sz="24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8 – 11 March 2019. 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Font: Calibri, Size: 24, Style: Regular)</a:t>
            </a:r>
            <a:endParaRPr lang="en-IN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en-IN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IN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Design is Appreciated</a:t>
            </a:r>
          </a:p>
          <a:p>
            <a:r>
              <a:rPr lang="en-IN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en-IN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 grant of Rs. 10 Lakhs received from AICTE towards travel and accommodation</a:t>
            </a:r>
          </a:p>
          <a:p>
            <a:endParaRPr lang="en-IN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Total cost incurred: 55 lakhs</a:t>
            </a:r>
          </a:p>
        </p:txBody>
      </p:sp>
    </p:spTree>
    <p:extLst>
      <p:ext uri="{BB962C8B-B14F-4D97-AF65-F5344CB8AC3E}">
        <p14:creationId xmlns:p14="http://schemas.microsoft.com/office/powerpoint/2010/main" val="1895102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F7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07" name="Rectangle 7"/>
          <p:cNvSpPr>
            <a:spLocks noChangeArrowheads="1"/>
          </p:cNvSpPr>
          <p:nvPr/>
        </p:nvSpPr>
        <p:spPr bwMode="auto">
          <a:xfrm>
            <a:off x="0" y="238780"/>
            <a:ext cx="72069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Calibri" pitchFamily="34" charset="0"/>
              </a:rPr>
              <a:t>B.Tech</a:t>
            </a:r>
            <a:r>
              <a:rPr lang="en-US" sz="2800" b="1" dirty="0">
                <a:latin typeface="Calibri" pitchFamily="34" charset="0"/>
              </a:rPr>
              <a:t> Programs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(Table Slide: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Calibri, 28, Bold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)</a:t>
            </a:r>
            <a:r>
              <a:rPr lang="en-US" sz="2800" b="1" dirty="0">
                <a:latin typeface="Calibri" pitchFamily="34" charset="0"/>
              </a:rPr>
              <a:t>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31178-3116-4556-8D9C-54999F20D2F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431532"/>
              </p:ext>
            </p:extLst>
          </p:nvPr>
        </p:nvGraphicFramePr>
        <p:xfrm>
          <a:off x="228600" y="1158240"/>
          <a:ext cx="8686800" cy="37490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633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9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Name of the Course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b="1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Year of </a:t>
                      </a:r>
                      <a:r>
                        <a:rPr lang="en-IN" sz="2200" b="1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Estd</a:t>
                      </a:r>
                      <a:r>
                        <a:rPr lang="en-IN" sz="2200" b="1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910">
                <a:tc>
                  <a:txBody>
                    <a:bodyPr/>
                    <a:lstStyle/>
                    <a:p>
                      <a:pPr marL="176213" indent="0" algn="l">
                        <a:lnSpc>
                          <a:spcPct val="100000"/>
                        </a:lnSpc>
                      </a:pPr>
                      <a:r>
                        <a:rPr lang="en-US" sz="2200" kern="0" baseline="0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Aeronautical Engineering (120) </a:t>
                      </a:r>
                      <a:r>
                        <a:rPr lang="en-US" sz="2200" dirty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Font: Calibri, Size: 22, Style: Regular)</a:t>
                      </a:r>
                      <a:endParaRPr lang="en-US" sz="2200" b="1" kern="0" baseline="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0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ct val="100000"/>
                        </a:lnSpc>
                      </a:pPr>
                      <a:r>
                        <a:rPr lang="en-US" sz="2200" u="none" strike="noStrike" kern="0" baseline="0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2000</a:t>
                      </a:r>
                      <a:endParaRPr lang="en-US" sz="2200" b="1" i="0" u="none" strike="noStrike" kern="0" baseline="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910">
                <a:tc>
                  <a:txBody>
                    <a:bodyPr/>
                    <a:lstStyle/>
                    <a:p>
                      <a:pPr marL="176213" indent="0" algn="l">
                        <a:lnSpc>
                          <a:spcPct val="100000"/>
                        </a:lnSpc>
                      </a:pPr>
                      <a:r>
                        <a:rPr lang="en-US" sz="2200" kern="0" baseline="0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Computer Science and Engineering (240)</a:t>
                      </a:r>
                      <a:endParaRPr lang="en-US" sz="2200" b="1" kern="0" baseline="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0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ct val="100000"/>
                        </a:lnSpc>
                      </a:pPr>
                      <a:r>
                        <a:rPr lang="en-US" sz="2200" u="none" strike="noStrike" kern="0" baseline="0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2001</a:t>
                      </a:r>
                      <a:endParaRPr lang="en-US" sz="2200" b="1" i="0" u="none" strike="noStrike" kern="0" baseline="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910">
                <a:tc>
                  <a:txBody>
                    <a:bodyPr/>
                    <a:lstStyle/>
                    <a:p>
                      <a:pPr marL="176213" indent="0" algn="l">
                        <a:lnSpc>
                          <a:spcPct val="100000"/>
                        </a:lnSpc>
                      </a:pPr>
                      <a:r>
                        <a:rPr lang="en-US" sz="2200" kern="0" baseline="0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Information Technology (120)</a:t>
                      </a:r>
                      <a:endParaRPr lang="en-US" sz="2200" b="1" kern="0" baseline="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0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ct val="100000"/>
                        </a:lnSpc>
                      </a:pPr>
                      <a:r>
                        <a:rPr lang="en-US" sz="2200" u="none" strike="noStrike" kern="0" baseline="0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2001</a:t>
                      </a:r>
                      <a:endParaRPr lang="en-US" sz="2200" b="1" i="0" u="none" strike="noStrike" kern="0" baseline="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910">
                <a:tc>
                  <a:txBody>
                    <a:bodyPr/>
                    <a:lstStyle/>
                    <a:p>
                      <a:pPr marL="1762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0" baseline="0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Electronics and Communication Engineering (240)</a:t>
                      </a:r>
                      <a:endParaRPr lang="en-US" sz="2200" b="1" kern="0" baseline="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0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ct val="100000"/>
                        </a:lnSpc>
                      </a:pPr>
                      <a:r>
                        <a:rPr lang="en-US" sz="2200" u="none" strike="noStrike" kern="0" baseline="0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2004</a:t>
                      </a:r>
                      <a:endParaRPr lang="en-US" sz="2200" b="1" i="0" u="none" strike="noStrike" kern="0" baseline="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910">
                <a:tc>
                  <a:txBody>
                    <a:bodyPr/>
                    <a:lstStyle/>
                    <a:p>
                      <a:pPr marL="1762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0" baseline="0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Electrical and Electronics Engineering (120)</a:t>
                      </a:r>
                      <a:endParaRPr lang="en-US" sz="2200" b="1" kern="0" baseline="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0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ct val="100000"/>
                        </a:lnSpc>
                      </a:pPr>
                      <a:r>
                        <a:rPr lang="en-US" sz="2200" u="none" strike="noStrike" kern="0" baseline="0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2004</a:t>
                      </a:r>
                      <a:endParaRPr lang="en-US" sz="2200" b="1" i="0" u="none" strike="noStrike" kern="0" baseline="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910">
                <a:tc>
                  <a:txBody>
                    <a:bodyPr/>
                    <a:lstStyle/>
                    <a:p>
                      <a:pPr marL="1762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0" baseline="0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Mechanical Engineering (120)</a:t>
                      </a:r>
                      <a:endParaRPr lang="en-US" sz="2200" b="1" kern="0" baseline="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0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ct val="100000"/>
                        </a:lnSpc>
                      </a:pPr>
                      <a:r>
                        <a:rPr lang="en-US" sz="2200" u="none" strike="noStrike" kern="0" baseline="0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2004</a:t>
                      </a:r>
                      <a:endParaRPr lang="en-US" sz="2200" b="1" i="0" u="none" strike="noStrike" kern="0" baseline="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2910">
                <a:tc>
                  <a:txBody>
                    <a:bodyPr/>
                    <a:lstStyle/>
                    <a:p>
                      <a:pPr marL="1762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0" baseline="0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Civil Engineering (120)</a:t>
                      </a:r>
                      <a:endParaRPr lang="en-US" sz="2200" b="1" kern="0" baseline="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0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ct val="100000"/>
                        </a:lnSpc>
                      </a:pPr>
                      <a:r>
                        <a:rPr lang="en-US" sz="2200" u="none" strike="noStrike" kern="0" baseline="0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en-US" sz="2200" b="1" i="0" u="none" strike="noStrike" kern="0" baseline="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1542" name="Picture 7" descr="iare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5800" y="0"/>
            <a:ext cx="8382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F7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579" name="Rectangle 7"/>
          <p:cNvSpPr>
            <a:spLocks noChangeArrowheads="1"/>
          </p:cNvSpPr>
          <p:nvPr/>
        </p:nvSpPr>
        <p:spPr bwMode="auto">
          <a:xfrm>
            <a:off x="0" y="238125"/>
            <a:ext cx="80754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B.Tech Approved Intake : 2018 – 19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(3 Color Scheme) 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C60BD-189D-40F8-96E8-D9CBB18D077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652146"/>
              </p:ext>
            </p:extLst>
          </p:nvPr>
        </p:nvGraphicFramePr>
        <p:xfrm>
          <a:off x="228600" y="1154448"/>
          <a:ext cx="8686800" cy="48463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888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436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Name of the Course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r>
                        <a:rPr lang="en-IN" sz="2000" b="1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Year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II Year Under Lateral Entry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8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Intake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Admitted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Approved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Admitted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100">
                <a:tc>
                  <a:txBody>
                    <a:bodyPr/>
                    <a:lstStyle/>
                    <a:p>
                      <a:pPr marL="58738" indent="0" algn="l">
                        <a:lnSpc>
                          <a:spcPct val="100000"/>
                        </a:lnSpc>
                      </a:pPr>
                      <a:r>
                        <a:rPr lang="en-US" sz="2000" kern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Aeronautical Engineering</a:t>
                      </a:r>
                      <a:endParaRPr lang="en-US" sz="2000" b="1" kern="0" baseline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0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ct val="100000"/>
                        </a:lnSpc>
                      </a:pPr>
                      <a:r>
                        <a:rPr lang="en-US" sz="2000" u="none" strike="noStrike" kern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120</a:t>
                      </a:r>
                      <a:endParaRPr lang="en-US" sz="2000" b="1" i="0" u="none" strike="noStrike" kern="0" baseline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0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ct val="100000"/>
                        </a:lnSpc>
                      </a:pPr>
                      <a:r>
                        <a:rPr lang="en-IN" sz="2000" b="0" i="0" u="none" strike="noStrike" kern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118</a:t>
                      </a:r>
                      <a:endParaRPr lang="en-US" sz="2000" b="0" i="0" u="none" strike="noStrike" kern="0" baseline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kumimoji="0" lang="en-IN" sz="2000" u="none" strike="noStrike" kern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24</a:t>
                      </a:r>
                      <a:endParaRPr kumimoji="0" lang="en-IN" sz="2000" b="1" i="0" u="none" strike="noStrike" kern="0" baseline="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4" marR="9524" marT="9512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0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ct val="100000"/>
                        </a:lnSpc>
                      </a:pPr>
                      <a:r>
                        <a:rPr lang="en-IN" sz="2000" b="0" i="0" u="none" strike="noStrike" kern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22</a:t>
                      </a:r>
                      <a:endParaRPr lang="en-US" sz="2000" b="0" i="0" u="none" strike="noStrike" kern="0" baseline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100">
                <a:tc>
                  <a:txBody>
                    <a:bodyPr/>
                    <a:lstStyle/>
                    <a:p>
                      <a:pPr marL="58738" indent="0" algn="l">
                        <a:lnSpc>
                          <a:spcPct val="100000"/>
                        </a:lnSpc>
                      </a:pPr>
                      <a:r>
                        <a:rPr lang="en-US" sz="2000" kern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Computer Science and Engineering</a:t>
                      </a:r>
                      <a:endParaRPr lang="en-US" sz="2000" b="1" kern="0" baseline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0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ct val="100000"/>
                        </a:lnSpc>
                      </a:pPr>
                      <a:r>
                        <a:rPr lang="en-US" sz="2000" u="none" strike="noStrike" kern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240</a:t>
                      </a:r>
                      <a:endParaRPr lang="en-US" sz="2000" b="1" i="0" u="none" strike="noStrike" kern="0" baseline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0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ct val="100000"/>
                        </a:lnSpc>
                      </a:pPr>
                      <a:r>
                        <a:rPr lang="en-IN" sz="2000" b="0" i="0" u="none" strike="noStrike" kern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240</a:t>
                      </a:r>
                      <a:endParaRPr lang="en-US" sz="2000" b="0" i="0" u="none" strike="noStrike" kern="0" baseline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kumimoji="0" lang="en-IN" sz="2000" u="none" strike="noStrike" kern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48</a:t>
                      </a:r>
                      <a:endParaRPr kumimoji="0" lang="en-IN" sz="2000" b="1" i="0" u="none" strike="noStrike" kern="0" baseline="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4" marR="9524" marT="9512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0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ct val="100000"/>
                        </a:lnSpc>
                      </a:pPr>
                      <a:r>
                        <a:rPr lang="en-IN" sz="2000" b="0" i="0" u="none" strike="noStrike" kern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29</a:t>
                      </a:r>
                      <a:endParaRPr lang="en-US" sz="2000" b="0" i="0" u="none" strike="noStrike" kern="0" baseline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100">
                <a:tc>
                  <a:txBody>
                    <a:bodyPr/>
                    <a:lstStyle/>
                    <a:p>
                      <a:pPr marL="58738" indent="0" algn="l">
                        <a:lnSpc>
                          <a:spcPct val="100000"/>
                        </a:lnSpc>
                      </a:pPr>
                      <a:r>
                        <a:rPr lang="en-US" sz="2000" kern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Information Technology</a:t>
                      </a:r>
                      <a:endParaRPr lang="en-US" sz="2000" b="1" kern="0" baseline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0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ct val="100000"/>
                        </a:lnSpc>
                      </a:pPr>
                      <a:r>
                        <a:rPr lang="en-US" sz="2000" u="none" strike="noStrike" kern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120</a:t>
                      </a:r>
                      <a:endParaRPr lang="en-US" sz="2000" b="1" i="0" u="none" strike="noStrike" kern="0" baseline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0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ct val="100000"/>
                        </a:lnSpc>
                      </a:pPr>
                      <a:r>
                        <a:rPr lang="en-IN" sz="2000" b="0" i="0" u="none" strike="noStrike" kern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120</a:t>
                      </a:r>
                      <a:endParaRPr lang="en-US" sz="2000" b="0" i="0" u="none" strike="noStrike" kern="0" baseline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kumimoji="0" lang="en-IN" sz="2000" u="none" strike="noStrike" kern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24</a:t>
                      </a:r>
                      <a:endParaRPr kumimoji="0" lang="en-IN" sz="2000" b="1" i="0" u="none" strike="noStrike" kern="0" baseline="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4" marR="9524" marT="9512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0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ct val="100000"/>
                        </a:lnSpc>
                      </a:pPr>
                      <a:r>
                        <a:rPr lang="en-IN" sz="2000" b="0" i="0" u="none" strike="noStrike" kern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01</a:t>
                      </a:r>
                      <a:endParaRPr lang="en-US" sz="2000" b="0" i="0" u="none" strike="noStrike" kern="0" baseline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485">
                <a:tc>
                  <a:txBody>
                    <a:bodyPr/>
                    <a:lstStyle/>
                    <a:p>
                      <a:pPr marL="5873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Electronics and Communication Engineering</a:t>
                      </a:r>
                      <a:endParaRPr lang="en-US" sz="2000" b="1" kern="0" baseline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0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ct val="100000"/>
                        </a:lnSpc>
                      </a:pPr>
                      <a:r>
                        <a:rPr lang="en-US" sz="2000" u="none" strike="noStrike" kern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240</a:t>
                      </a:r>
                      <a:endParaRPr lang="en-US" sz="2000" b="1" i="0" u="none" strike="noStrike" kern="0" baseline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0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ct val="100000"/>
                        </a:lnSpc>
                      </a:pPr>
                      <a:r>
                        <a:rPr lang="en-IN" sz="2000" b="0" i="0" u="none" strike="noStrike" kern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240</a:t>
                      </a:r>
                      <a:endParaRPr lang="en-US" sz="2000" b="0" i="0" u="none" strike="noStrike" kern="0" baseline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kumimoji="0" lang="en-IN" sz="2000" u="none" strike="noStrike" kern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48</a:t>
                      </a:r>
                      <a:endParaRPr kumimoji="0" lang="en-IN" sz="2000" b="1" i="0" u="none" strike="noStrike" kern="0" baseline="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4" marR="9524" marT="9512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0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ct val="100000"/>
                        </a:lnSpc>
                      </a:pPr>
                      <a:r>
                        <a:rPr lang="en-IN" sz="2000" b="0" i="0" u="none" strike="noStrike" kern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48</a:t>
                      </a:r>
                      <a:endParaRPr lang="en-US" sz="2000" b="0" i="0" u="none" strike="noStrike" kern="0" baseline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8485">
                <a:tc>
                  <a:txBody>
                    <a:bodyPr/>
                    <a:lstStyle/>
                    <a:p>
                      <a:pPr marL="5873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Electrical and Electronics Engineering</a:t>
                      </a:r>
                      <a:endParaRPr lang="en-US" sz="2000" b="1" kern="0" baseline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0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ct val="100000"/>
                        </a:lnSpc>
                      </a:pPr>
                      <a:r>
                        <a:rPr lang="en-US" sz="2000" u="none" strike="noStrike" kern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120</a:t>
                      </a:r>
                      <a:endParaRPr lang="en-US" sz="2000" b="1" i="0" u="none" strike="noStrike" kern="0" baseline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0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ct val="100000"/>
                        </a:lnSpc>
                      </a:pPr>
                      <a:r>
                        <a:rPr lang="en-IN" sz="2000" b="0" i="0" u="none" strike="noStrike" kern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107</a:t>
                      </a:r>
                      <a:endParaRPr lang="en-US" sz="2000" b="0" i="0" u="none" strike="noStrike" kern="0" baseline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kumimoji="0" lang="en-IN" sz="2000" u="none" strike="noStrike" kern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24</a:t>
                      </a:r>
                      <a:endParaRPr kumimoji="0" lang="en-IN" sz="2000" b="1" i="0" u="none" strike="noStrike" kern="0" baseline="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4" marR="9524" marT="9512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0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ct val="100000"/>
                        </a:lnSpc>
                      </a:pPr>
                      <a:r>
                        <a:rPr lang="en-IN" sz="2000" b="0" i="0" u="none" strike="noStrike" kern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24</a:t>
                      </a:r>
                      <a:endParaRPr lang="en-US" sz="2000" b="0" i="0" u="none" strike="noStrike" kern="0" baseline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100">
                <a:tc>
                  <a:txBody>
                    <a:bodyPr/>
                    <a:lstStyle/>
                    <a:p>
                      <a:pPr marL="5873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Mechanical Engineering</a:t>
                      </a:r>
                      <a:endParaRPr lang="en-US" sz="2000" b="1" kern="0" baseline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0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ct val="100000"/>
                        </a:lnSpc>
                      </a:pPr>
                      <a:r>
                        <a:rPr lang="en-US" sz="2000" u="none" strike="noStrike" kern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120</a:t>
                      </a:r>
                      <a:endParaRPr lang="en-US" sz="2000" b="1" i="0" u="none" strike="noStrike" kern="0" baseline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0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ct val="100000"/>
                        </a:lnSpc>
                      </a:pPr>
                      <a:r>
                        <a:rPr lang="en-IN" sz="2000" b="0" i="0" u="none" strike="noStrike" kern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116</a:t>
                      </a:r>
                      <a:endParaRPr lang="en-US" sz="2000" b="0" i="0" u="none" strike="noStrike" kern="0" baseline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kumimoji="0" lang="en-IN" sz="2000" u="none" strike="noStrike" kern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24</a:t>
                      </a:r>
                      <a:endParaRPr kumimoji="0" lang="en-IN" sz="2000" b="1" i="0" u="none" strike="noStrike" kern="0" baseline="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4" marR="9524" marT="9512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0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ct val="100000"/>
                        </a:lnSpc>
                      </a:pPr>
                      <a:r>
                        <a:rPr lang="en-IN" sz="2000" b="0" i="0" u="none" strike="noStrike" kern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24</a:t>
                      </a:r>
                      <a:endParaRPr lang="en-US" sz="2000" b="0" i="0" u="none" strike="noStrike" kern="0" baseline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100">
                <a:tc>
                  <a:txBody>
                    <a:bodyPr/>
                    <a:lstStyle/>
                    <a:p>
                      <a:pPr marL="5873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Civil Engineering</a:t>
                      </a:r>
                      <a:endParaRPr lang="en-US" sz="2000" b="1" kern="0" baseline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0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ct val="100000"/>
                        </a:lnSpc>
                      </a:pPr>
                      <a:r>
                        <a:rPr lang="en-US" sz="2000" u="none" strike="noStrike" kern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120</a:t>
                      </a:r>
                      <a:endParaRPr lang="en-US" sz="2000" b="1" i="0" u="none" strike="noStrike" kern="0" baseline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0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ct val="100000"/>
                        </a:lnSpc>
                      </a:pPr>
                      <a:r>
                        <a:rPr lang="en-IN" sz="2000" b="0" i="0" u="none" strike="noStrike" kern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119</a:t>
                      </a:r>
                      <a:endParaRPr lang="en-US" sz="2000" b="0" i="0" u="none" strike="noStrike" kern="0" baseline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kumimoji="0" lang="en-IN" sz="2000" u="none" strike="noStrike" kern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24</a:t>
                      </a:r>
                      <a:endParaRPr kumimoji="0" lang="en-IN" sz="2000" b="1" i="0" u="none" strike="noStrike" kern="0" baseline="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4" marR="9524" marT="9512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0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ct val="100000"/>
                        </a:lnSpc>
                      </a:pPr>
                      <a:r>
                        <a:rPr lang="en-IN" sz="2000" b="0" i="0" u="none" strike="noStrike" kern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24</a:t>
                      </a:r>
                      <a:endParaRPr lang="en-US" sz="2000" b="0" i="0" u="none" strike="noStrike" kern="0" baseline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100">
                <a:tc>
                  <a:txBody>
                    <a:bodyPr/>
                    <a:lstStyle/>
                    <a:p>
                      <a:pPr marL="5873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0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ct val="100000"/>
                        </a:lnSpc>
                      </a:pPr>
                      <a:r>
                        <a:rPr lang="en-US" sz="2000" b="1" u="none" strike="noStrike" kern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1080</a:t>
                      </a:r>
                      <a:endParaRPr lang="en-US" sz="2000" b="1" i="0" u="none" strike="noStrike" kern="0" baseline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0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ct val="100000"/>
                        </a:lnSpc>
                      </a:pPr>
                      <a:r>
                        <a:rPr lang="en-IN" sz="2000" b="1" i="0" u="none" strike="noStrike" kern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1060</a:t>
                      </a:r>
                      <a:endParaRPr lang="en-US" sz="2000" b="1" i="0" u="none" strike="noStrike" kern="0" baseline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000" b="1" kern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216</a:t>
                      </a:r>
                      <a:endParaRPr lang="en-IN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ahoma" pitchFamily="34" charset="0"/>
                        <a:cs typeface="Calibri" pitchFamily="34" charset="0"/>
                      </a:endParaRPr>
                    </a:p>
                  </a:txBody>
                  <a:tcPr marL="9524" marR="9524" marT="9512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0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ct val="100000"/>
                        </a:lnSpc>
                      </a:pPr>
                      <a:r>
                        <a:rPr lang="en-IN" sz="2000" b="1" i="0" u="none" strike="noStrike" kern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172</a:t>
                      </a:r>
                      <a:endParaRPr lang="en-US" sz="2000" b="1" i="0" u="none" strike="noStrike" kern="0" baseline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4646" name="Picture 9" descr="iare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5800" y="0"/>
            <a:ext cx="8382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47" name="TextBox 8"/>
          <p:cNvSpPr txBox="1">
            <a:spLocks noChangeArrowheads="1"/>
          </p:cNvSpPr>
          <p:nvPr/>
        </p:nvSpPr>
        <p:spPr bwMode="auto">
          <a:xfrm>
            <a:off x="457200" y="6324600"/>
            <a:ext cx="563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80E6E62-564B-435D-8C3D-837DFE039146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33795" name="Picture 10"/>
          <p:cNvPicPr>
            <a:picLocks noChangeAspect="1" noChangeArrowheads="1"/>
          </p:cNvPicPr>
          <p:nvPr/>
        </p:nvPicPr>
        <p:blipFill>
          <a:blip r:embed="rId3"/>
          <a:srcRect l="11041" t="27573" r="7153" b="8092"/>
          <a:stretch>
            <a:fillRect/>
          </a:stretch>
        </p:blipFill>
        <p:spPr bwMode="auto">
          <a:xfrm>
            <a:off x="784225" y="1528763"/>
            <a:ext cx="20891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11"/>
          <p:cNvPicPr>
            <a:picLocks noChangeAspect="1" noChangeArrowheads="1"/>
          </p:cNvPicPr>
          <p:nvPr/>
        </p:nvPicPr>
        <p:blipFill>
          <a:blip r:embed="rId4"/>
          <a:srcRect l="5191" t="35278" r="4369" b="33981"/>
          <a:stretch>
            <a:fillRect/>
          </a:stretch>
        </p:blipFill>
        <p:spPr bwMode="auto">
          <a:xfrm>
            <a:off x="3600450" y="1441450"/>
            <a:ext cx="24622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03625" y="2300288"/>
            <a:ext cx="24066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14"/>
          <p:cNvPicPr>
            <a:picLocks noChangeAspect="1" noChangeArrowheads="1"/>
          </p:cNvPicPr>
          <p:nvPr/>
        </p:nvPicPr>
        <p:blipFill>
          <a:blip r:embed="rId6"/>
          <a:srcRect l="5492" r="5898" b="12491"/>
          <a:stretch>
            <a:fillRect/>
          </a:stretch>
        </p:blipFill>
        <p:spPr bwMode="auto">
          <a:xfrm>
            <a:off x="6815138" y="4875213"/>
            <a:ext cx="21082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15"/>
          <p:cNvPicPr>
            <a:picLocks noChangeAspect="1" noChangeArrowheads="1"/>
          </p:cNvPicPr>
          <p:nvPr/>
        </p:nvPicPr>
        <p:blipFill>
          <a:blip r:embed="rId7"/>
          <a:srcRect t="20651" b="21161"/>
          <a:stretch>
            <a:fillRect/>
          </a:stretch>
        </p:blipFill>
        <p:spPr bwMode="auto">
          <a:xfrm>
            <a:off x="808038" y="4992688"/>
            <a:ext cx="20050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17"/>
          <p:cNvPicPr>
            <a:picLocks noChangeAspect="1" noChangeArrowheads="1"/>
          </p:cNvPicPr>
          <p:nvPr/>
        </p:nvPicPr>
        <p:blipFill>
          <a:blip r:embed="rId8"/>
          <a:srcRect b="62689"/>
          <a:stretch>
            <a:fillRect/>
          </a:stretch>
        </p:blipFill>
        <p:spPr bwMode="auto">
          <a:xfrm>
            <a:off x="812800" y="3502025"/>
            <a:ext cx="203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1"/>
          <p:cNvPicPr>
            <a:picLocks noChangeAspect="1" noChangeArrowheads="1"/>
          </p:cNvPicPr>
          <p:nvPr/>
        </p:nvPicPr>
        <p:blipFill>
          <a:blip r:embed="rId9"/>
          <a:srcRect l="2295" t="3500" r="1752" b="84454"/>
          <a:stretch>
            <a:fillRect/>
          </a:stretch>
        </p:blipFill>
        <p:spPr bwMode="auto">
          <a:xfrm>
            <a:off x="3570288" y="3592513"/>
            <a:ext cx="2479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60763" y="4894263"/>
            <a:ext cx="2557462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3055938" y="1454150"/>
            <a:ext cx="538162" cy="666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N" sz="2400" b="1" dirty="0">
                <a:solidFill>
                  <a:schemeClr val="bg1"/>
                </a:solidFill>
              </a:rPr>
              <a:t>15</a:t>
            </a:r>
            <a:endParaRPr lang="en-US" sz="2400" b="1" baseline="300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63875" y="2300288"/>
            <a:ext cx="536575" cy="6651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N" sz="2400" b="1" dirty="0">
                <a:solidFill>
                  <a:srgbClr val="FFFFFF"/>
                </a:solidFill>
              </a:rPr>
              <a:t>61</a:t>
            </a:r>
            <a:endParaRPr lang="en-US" sz="2400" b="1" baseline="300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19425" y="3567113"/>
            <a:ext cx="536575" cy="66516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N" sz="2400" b="1" dirty="0">
                <a:solidFill>
                  <a:srgbClr val="FFFFFF"/>
                </a:solidFill>
              </a:rPr>
              <a:t>04</a:t>
            </a:r>
            <a:endParaRPr lang="en-US" sz="2400" b="1" baseline="30000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11488" y="5038725"/>
            <a:ext cx="536575" cy="666750"/>
          </a:xfrm>
          <a:prstGeom prst="rect">
            <a:avLst/>
          </a:prstGeom>
          <a:solidFill>
            <a:srgbClr val="71B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N" sz="2400" b="1" dirty="0">
                <a:solidFill>
                  <a:schemeClr val="bg1"/>
                </a:solidFill>
              </a:rPr>
              <a:t>32</a:t>
            </a:r>
            <a:endParaRPr lang="en-US" sz="2400" b="1" baseline="300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35700" y="1938338"/>
            <a:ext cx="536575" cy="6651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N" sz="2400" b="1" dirty="0">
                <a:solidFill>
                  <a:schemeClr val="bg1"/>
                </a:solidFill>
              </a:rPr>
              <a:t>38</a:t>
            </a:r>
            <a:endParaRPr lang="en-US" sz="2400" b="1" baseline="300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65863" y="3541713"/>
            <a:ext cx="536575" cy="6667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N" sz="2400" b="1" dirty="0">
                <a:solidFill>
                  <a:schemeClr val="bg1"/>
                </a:solidFill>
              </a:rPr>
              <a:t>04</a:t>
            </a:r>
            <a:endParaRPr lang="en-US" sz="2400" b="1" baseline="300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80150" y="4999038"/>
            <a:ext cx="538163" cy="6667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N" sz="2400" b="1" dirty="0">
                <a:solidFill>
                  <a:srgbClr val="FFFFFF"/>
                </a:solidFill>
              </a:rPr>
              <a:t>15</a:t>
            </a:r>
            <a:endParaRPr lang="en-US" sz="2400" b="1" baseline="30000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8450" y="5014913"/>
            <a:ext cx="536575" cy="7889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N" sz="2400" b="1" dirty="0">
                <a:solidFill>
                  <a:srgbClr val="FFFFFF"/>
                </a:solidFill>
              </a:rPr>
              <a:t>09</a:t>
            </a:r>
            <a:endParaRPr lang="en-US" sz="2400" b="1" baseline="30000" dirty="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6225" y="3505200"/>
            <a:ext cx="536575" cy="76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N" sz="2400" b="1" dirty="0">
                <a:solidFill>
                  <a:srgbClr val="FFFFFF"/>
                </a:solidFill>
              </a:rPr>
              <a:t>08</a:t>
            </a:r>
            <a:endParaRPr lang="en-US" sz="2400" b="1" baseline="30000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rot="16200000">
            <a:off x="-153194" y="1928019"/>
            <a:ext cx="1350963" cy="4984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N" sz="2400" b="1" dirty="0">
                <a:solidFill>
                  <a:schemeClr val="bg1"/>
                </a:solidFill>
              </a:rPr>
              <a:t>151-200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3813" name="Picture 16" descr="Image result for dataquest magazine logo images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05613" y="3625850"/>
            <a:ext cx="213518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4" name="Picture 18" descr="Image result for indiatoday magazine logo images"/>
          <p:cNvPicPr>
            <a:picLocks noChangeAspect="1" noChangeArrowheads="1"/>
          </p:cNvPicPr>
          <p:nvPr/>
        </p:nvPicPr>
        <p:blipFill>
          <a:blip r:embed="rId12"/>
          <a:srcRect l="6590" t="23717" r="7860" b="16283"/>
          <a:stretch>
            <a:fillRect/>
          </a:stretch>
        </p:blipFill>
        <p:spPr bwMode="auto">
          <a:xfrm>
            <a:off x="6780213" y="1631950"/>
            <a:ext cx="2049462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5" name="Picture 6" descr="iarelogo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458200" y="0"/>
            <a:ext cx="6858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16" name="Rectangle 6"/>
          <p:cNvSpPr>
            <a:spLocks noChangeArrowheads="1"/>
          </p:cNvSpPr>
          <p:nvPr/>
        </p:nvSpPr>
        <p:spPr bwMode="auto">
          <a:xfrm>
            <a:off x="0" y="238125"/>
            <a:ext cx="8316416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IARE -Top Ratings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(Images Slide)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600200" y="2224088"/>
            <a:ext cx="7620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N" sz="1200" b="1" dirty="0">
                <a:solidFill>
                  <a:srgbClr val="003399"/>
                </a:solidFill>
              </a:rPr>
              <a:t>2017</a:t>
            </a:r>
            <a:endParaRPr lang="en-US" sz="1200" b="1" baseline="300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19061</TotalTime>
  <Words>1023</Words>
  <Application>Microsoft Office PowerPoint</Application>
  <PresentationFormat>On-screen Show (4:3)</PresentationFormat>
  <Paragraphs>231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Bell MT</vt:lpstr>
      <vt:lpstr>Berlin Sans FB</vt:lpstr>
      <vt:lpstr>Brush Script MT</vt:lpstr>
      <vt:lpstr>Calibri</vt:lpstr>
      <vt:lpstr>Franklin Gothic Book</vt:lpstr>
      <vt:lpstr>Maiandra GD</vt:lpstr>
      <vt:lpstr>Times New Roman</vt:lpstr>
      <vt:lpstr>Wingdings</vt:lpstr>
      <vt:lpstr>Wingdings 2</vt:lpstr>
      <vt:lpstr>Technic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med el</dc:creator>
  <cp:lastModifiedBy>lvn prasad</cp:lastModifiedBy>
  <cp:revision>1864</cp:revision>
  <dcterms:created xsi:type="dcterms:W3CDTF">2011-03-29T09:15:57Z</dcterms:created>
  <dcterms:modified xsi:type="dcterms:W3CDTF">2019-04-14T09:09:38Z</dcterms:modified>
</cp:coreProperties>
</file>